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93455" r:id="rId5"/>
  </p:sldMasterIdLst>
  <p:notesMasterIdLst>
    <p:notesMasterId r:id="rId16"/>
  </p:notesMasterIdLst>
  <p:handoutMasterIdLst>
    <p:handoutMasterId r:id="rId17"/>
  </p:handoutMasterIdLst>
  <p:sldIdLst>
    <p:sldId id="286" r:id="rId6"/>
    <p:sldId id="280" r:id="rId7"/>
    <p:sldId id="275" r:id="rId8"/>
    <p:sldId id="263" r:id="rId9"/>
    <p:sldId id="262" r:id="rId10"/>
    <p:sldId id="264" r:id="rId11"/>
    <p:sldId id="266" r:id="rId12"/>
    <p:sldId id="274" r:id="rId13"/>
    <p:sldId id="276" r:id="rId14"/>
    <p:sldId id="285" r:id="rId15"/>
  </p:sldIdLst>
  <p:sldSz cx="9144000" cy="5143500" type="screen16x9"/>
  <p:notesSz cx="6797675" cy="9926638"/>
  <p:embeddedFontLst>
    <p:embeddedFont>
      <p:font typeface="宋体" panose="02010600030101010101" pitchFamily="2" charset="-122"/>
      <p:regular r:id="rId18"/>
    </p:embeddedFont>
    <p:embeddedFont>
      <p:font typeface="Calibri" panose="020F0502020204030204" pitchFamily="34" charset="0"/>
      <p:regular r:id="rId19"/>
      <p:bold r:id="rId20"/>
      <p:italic r:id="rId21"/>
      <p:boldItalic r:id="rId2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7" userDrawn="1">
          <p15:clr>
            <a:srgbClr val="A4A3A4"/>
          </p15:clr>
        </p15:guide>
        <p15:guide id="2" pos="28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275F"/>
    <a:srgbClr val="1C59A2"/>
    <a:srgbClr val="D1535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64" autoAdjust="0"/>
    <p:restoredTop sz="69975" autoAdjust="0"/>
  </p:normalViewPr>
  <p:slideViewPr>
    <p:cSldViewPr snapToGrid="0" snapToObjects="1">
      <p:cViewPr>
        <p:scale>
          <a:sx n="80" d="100"/>
          <a:sy n="80" d="100"/>
        </p:scale>
        <p:origin x="1262" y="48"/>
      </p:cViewPr>
      <p:guideLst>
        <p:guide orient="horz" pos="1597"/>
        <p:guide pos="285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notesViewPr>
    <p:cSldViewPr snapToGrid="0" snapToObjects="1">
      <p:cViewPr varScale="1">
        <p:scale>
          <a:sx n="61" d="100"/>
          <a:sy n="61" d="100"/>
        </p:scale>
        <p:origin x="325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font" Target="fonts/font2.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1ACC440-2715-440C-ABA0-F093692080D2}" type="datetimeFigureOut">
              <a:rPr lang="en-GB" smtClean="0"/>
              <a:t>16/12/2019</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3D5148D-6484-44D4-9DC4-EE774460B976}" type="slidenum">
              <a:rPr lang="en-GB" smtClean="0"/>
              <a:t>‹#›</a:t>
            </a:fld>
            <a:endParaRPr lang="en-GB"/>
          </a:p>
        </p:txBody>
      </p:sp>
    </p:spTree>
    <p:extLst>
      <p:ext uri="{BB962C8B-B14F-4D97-AF65-F5344CB8AC3E}">
        <p14:creationId xmlns:p14="http://schemas.microsoft.com/office/powerpoint/2010/main" val="904313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E49F8CC-650A-4EA7-8992-BB0C9A716246}" type="datetimeFigureOut">
              <a:rPr lang="en-GB" smtClean="0"/>
              <a:t>16/12/2019</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E47218AC-5DEA-492A-8BD0-807D42CB87DE}" type="slidenum">
              <a:rPr lang="en-GB" smtClean="0"/>
              <a:t>‹#›</a:t>
            </a:fld>
            <a:endParaRPr lang="en-GB"/>
          </a:p>
        </p:txBody>
      </p:sp>
    </p:spTree>
    <p:extLst>
      <p:ext uri="{BB962C8B-B14F-4D97-AF65-F5344CB8AC3E}">
        <p14:creationId xmlns:p14="http://schemas.microsoft.com/office/powerpoint/2010/main" val="257282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47218AC-5DEA-492A-8BD0-807D42CB87DE}" type="slidenum">
              <a:rPr lang="en-GB" smtClean="0"/>
              <a:t>1</a:t>
            </a:fld>
            <a:endParaRPr lang="en-GB"/>
          </a:p>
        </p:txBody>
      </p:sp>
    </p:spTree>
    <p:extLst>
      <p:ext uri="{BB962C8B-B14F-4D97-AF65-F5344CB8AC3E}">
        <p14:creationId xmlns:p14="http://schemas.microsoft.com/office/powerpoint/2010/main" val="2714200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While the research did not determine why attitudes towards migrant workers are declining, it does demonstrate that we are not successfully countering racism, xenophobia and hate. We need to find ways for people to understand how much the ASEAN region needs migrant workers, in both countries of origin and in destination.’ </a:t>
            </a:r>
          </a:p>
          <a:p>
            <a:r>
              <a:rPr lang="en-GB"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E47218AC-5DEA-492A-8BD0-807D42CB87DE}" type="slidenum">
              <a:rPr lang="en-GB" smtClean="0"/>
              <a:t>3</a:t>
            </a:fld>
            <a:endParaRPr lang="en-GB"/>
          </a:p>
        </p:txBody>
      </p:sp>
    </p:spTree>
    <p:extLst>
      <p:ext uri="{BB962C8B-B14F-4D97-AF65-F5344CB8AC3E}">
        <p14:creationId xmlns:p14="http://schemas.microsoft.com/office/powerpoint/2010/main" val="2159017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facts are often contrary to the narrative we hear in public discourse. We</a:t>
            </a:r>
            <a:r>
              <a:rPr lang="en-GB" sz="1200" kern="1200" baseline="0" dirty="0" smtClean="0">
                <a:solidFill>
                  <a:schemeClr val="tx1"/>
                </a:solidFill>
                <a:effectLst/>
                <a:latin typeface="+mn-lt"/>
                <a:ea typeface="+mn-ea"/>
                <a:cs typeface="+mn-cs"/>
              </a:rPr>
              <a:t> KNOW that migrant workers have a net positive effect on national economies, in both countries of origin and receiving countries, despite the findings on this slide that show a significant proportion of respondents assume that migrant workers have a overall negative effect</a:t>
            </a:r>
          </a:p>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E47218AC-5DEA-492A-8BD0-807D42CB87DE}" type="slidenum">
              <a:rPr lang="en-GB" smtClean="0"/>
              <a:t>4</a:t>
            </a:fld>
            <a:endParaRPr lang="en-GB"/>
          </a:p>
        </p:txBody>
      </p:sp>
    </p:spTree>
    <p:extLst>
      <p:ext uri="{BB962C8B-B14F-4D97-AF65-F5344CB8AC3E}">
        <p14:creationId xmlns:p14="http://schemas.microsoft.com/office/powerpoint/2010/main" val="3277112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sz="2800" dirty="0" smtClean="0">
                <a:solidFill>
                  <a:schemeClr val="bg1"/>
                </a:solidFill>
              </a:rPr>
              <a:t>Population demographics are changing in Asian destination countries:</a:t>
            </a:r>
          </a:p>
          <a:p>
            <a:pPr lvl="1">
              <a:spcAft>
                <a:spcPts val="1200"/>
              </a:spcAft>
              <a:buFont typeface="Wingdings" panose="05000000000000000000" pitchFamily="2" charset="2"/>
              <a:buChar char="Ø"/>
            </a:pPr>
            <a:r>
              <a:rPr lang="en-GB" sz="2400" dirty="0" smtClean="0">
                <a:solidFill>
                  <a:schemeClr val="bg1"/>
                </a:solidFill>
              </a:rPr>
              <a:t>Dependency ratios are falling (more dependents/ elderly needing care, fewer workers to provide it &amp; to maintain labour forces)</a:t>
            </a:r>
          </a:p>
          <a:p>
            <a:pPr lvl="1">
              <a:spcAft>
                <a:spcPts val="1200"/>
              </a:spcAft>
              <a:buFont typeface="Wingdings" panose="05000000000000000000" pitchFamily="2" charset="2"/>
              <a:buChar char="Ø"/>
            </a:pPr>
            <a:r>
              <a:rPr lang="en-GB" sz="2400" dirty="0" smtClean="0">
                <a:solidFill>
                  <a:schemeClr val="bg1"/>
                </a:solidFill>
              </a:rPr>
              <a:t>We know: a 10 per cent net increase in manual or “low-skilled” migrant workers may increase Malaysia’s GDP by up to 1.1 per cent </a:t>
            </a:r>
            <a:r>
              <a:rPr lang="en-GB" sz="1400" dirty="0" smtClean="0">
                <a:solidFill>
                  <a:schemeClr val="bg1"/>
                </a:solidFill>
              </a:rPr>
              <a:t>(World Bank, 2015).</a:t>
            </a:r>
          </a:p>
          <a:p>
            <a:endParaRPr lang="en-GB" dirty="0"/>
          </a:p>
        </p:txBody>
      </p:sp>
      <p:sp>
        <p:nvSpPr>
          <p:cNvPr id="4" name="Slide Number Placeholder 3"/>
          <p:cNvSpPr>
            <a:spLocks noGrp="1"/>
          </p:cNvSpPr>
          <p:nvPr>
            <p:ph type="sldNum" sz="quarter" idx="10"/>
          </p:nvPr>
        </p:nvSpPr>
        <p:spPr/>
        <p:txBody>
          <a:bodyPr/>
          <a:lstStyle/>
          <a:p>
            <a:fld id="{E47218AC-5DEA-492A-8BD0-807D42CB87DE}" type="slidenum">
              <a:rPr lang="en-GB" smtClean="0"/>
              <a:t>5</a:t>
            </a:fld>
            <a:endParaRPr lang="en-GB"/>
          </a:p>
        </p:txBody>
      </p:sp>
    </p:spTree>
    <p:extLst>
      <p:ext uri="{BB962C8B-B14F-4D97-AF65-F5344CB8AC3E}">
        <p14:creationId xmlns:p14="http://schemas.microsoft.com/office/powerpoint/2010/main" val="3850578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facts are often contrary to the narrative we hear in public discourse</a:t>
            </a:r>
            <a:r>
              <a:rPr lang="en-GB" sz="1200" kern="1200" baseline="0" dirty="0" smtClean="0">
                <a:solidFill>
                  <a:schemeClr val="tx1"/>
                </a:solidFill>
                <a:effectLst/>
                <a:latin typeface="+mn-lt"/>
                <a:ea typeface="+mn-ea"/>
                <a:cs typeface="+mn-cs"/>
              </a:rPr>
              <a:t>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For example, over half of the samples from all countries believed that crime rates increase due to migration, but from other research, we know that increasing the numbers of migrant workers in Malaysia actually led to a reduction in crime.</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E47218AC-5DEA-492A-8BD0-807D42CB87DE}" type="slidenum">
              <a:rPr lang="en-GB" smtClean="0"/>
              <a:t>6</a:t>
            </a:fld>
            <a:endParaRPr lang="en-GB"/>
          </a:p>
        </p:txBody>
      </p:sp>
    </p:spTree>
    <p:extLst>
      <p:ext uri="{BB962C8B-B14F-4D97-AF65-F5344CB8AC3E}">
        <p14:creationId xmlns:p14="http://schemas.microsoft.com/office/powerpoint/2010/main" val="2550768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47218AC-5DEA-492A-8BD0-807D42CB87DE}" type="slidenum">
              <a:rPr lang="en-GB" smtClean="0"/>
              <a:t>7</a:t>
            </a:fld>
            <a:endParaRPr lang="en-GB"/>
          </a:p>
        </p:txBody>
      </p:sp>
    </p:spTree>
    <p:extLst>
      <p:ext uri="{BB962C8B-B14F-4D97-AF65-F5344CB8AC3E}">
        <p14:creationId xmlns:p14="http://schemas.microsoft.com/office/powerpoint/2010/main" val="366072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While we can only speculate why attitudes towards migrant workers are declining, we can still take action with what we do know. This study confirmed a finding from an earlier version; that the frequency and quality of interaction with migrant workers is the strongest predictor of support for these workers. In this case, we have to programme opportunities for migrant workers and nationals to have these positive interactions.</a:t>
            </a:r>
          </a:p>
          <a:p>
            <a:r>
              <a:rPr lang="en-GB"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E47218AC-5DEA-492A-8BD0-807D42CB87DE}" type="slidenum">
              <a:rPr lang="en-GB" smtClean="0"/>
              <a:t>8</a:t>
            </a:fld>
            <a:endParaRPr lang="en-GB"/>
          </a:p>
        </p:txBody>
      </p:sp>
    </p:spTree>
    <p:extLst>
      <p:ext uri="{BB962C8B-B14F-4D97-AF65-F5344CB8AC3E}">
        <p14:creationId xmlns:p14="http://schemas.microsoft.com/office/powerpoint/2010/main" val="3596800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One of the biggest challenges is how we target our work to best encourage opinions to become norms and laws. Knowing, for example, that nearly 80 per cent of respondents in Thailand indicated they would support improved conditions for domestic workers tells us that now is the time to push for legislative reform that better protects domestic workers.</a:t>
            </a:r>
            <a:endParaRPr lang="en-GB" dirty="0"/>
          </a:p>
        </p:txBody>
      </p:sp>
      <p:sp>
        <p:nvSpPr>
          <p:cNvPr id="4" name="Slide Number Placeholder 3"/>
          <p:cNvSpPr>
            <a:spLocks noGrp="1"/>
          </p:cNvSpPr>
          <p:nvPr>
            <p:ph type="sldNum" sz="quarter" idx="10"/>
          </p:nvPr>
        </p:nvSpPr>
        <p:spPr/>
        <p:txBody>
          <a:bodyPr/>
          <a:lstStyle/>
          <a:p>
            <a:fld id="{E47218AC-5DEA-492A-8BD0-807D42CB87DE}" type="slidenum">
              <a:rPr lang="en-GB" smtClean="0"/>
              <a:t>9</a:t>
            </a:fld>
            <a:endParaRPr lang="en-GB"/>
          </a:p>
        </p:txBody>
      </p:sp>
    </p:spTree>
    <p:extLst>
      <p:ext uri="{BB962C8B-B14F-4D97-AF65-F5344CB8AC3E}">
        <p14:creationId xmlns:p14="http://schemas.microsoft.com/office/powerpoint/2010/main" val="3032868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3858055"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3858055" cy="85725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12/16/2019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3858055"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t>12/16/2019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3858055"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12/16/2019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3858055"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12/16/2019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12/16/2019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12/16/2019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12/16/2019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12/16/2019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pic>
        <p:nvPicPr>
          <p:cNvPr id="7" name="Image 6" descr="Logo100Years_E.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00000" y="324000"/>
            <a:ext cx="1468800" cy="635872"/>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6CA6841-97D6-4074-891F-B2B28367D59D}"/>
              </a:ext>
            </a:extLst>
          </p:cNvPr>
          <p:cNvPicPr>
            <a:picLocks noChangeAspect="1"/>
          </p:cNvPicPr>
          <p:nvPr/>
        </p:nvPicPr>
        <p:blipFill>
          <a:blip r:embed="rId3"/>
          <a:stretch>
            <a:fillRect/>
          </a:stretch>
        </p:blipFill>
        <p:spPr>
          <a:xfrm>
            <a:off x="5324269" y="160108"/>
            <a:ext cx="1724231" cy="862116"/>
          </a:xfrm>
          <a:prstGeom prst="rect">
            <a:avLst/>
          </a:prstGeom>
        </p:spPr>
      </p:pic>
      <p:sp>
        <p:nvSpPr>
          <p:cNvPr id="17" name="Oval 16">
            <a:extLst>
              <a:ext uri="{FF2B5EF4-FFF2-40B4-BE49-F238E27FC236}">
                <a16:creationId xmlns:a16="http://schemas.microsoft.com/office/drawing/2014/main" id="{DCFA3335-E558-4155-A544-AF15CEBDB640}"/>
              </a:ext>
            </a:extLst>
          </p:cNvPr>
          <p:cNvSpPr/>
          <p:nvPr/>
        </p:nvSpPr>
        <p:spPr>
          <a:xfrm>
            <a:off x="-752351" y="-1691170"/>
            <a:ext cx="6129346" cy="6129346"/>
          </a:xfrm>
          <a:prstGeom prst="ellipse">
            <a:avLst/>
          </a:prstGeom>
          <a:solidFill>
            <a:srgbClr val="D153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8" name="Oval 17">
            <a:extLst>
              <a:ext uri="{FF2B5EF4-FFF2-40B4-BE49-F238E27FC236}">
                <a16:creationId xmlns:a16="http://schemas.microsoft.com/office/drawing/2014/main" id="{1224192B-C9B9-4447-815B-4D1F10DFA906}"/>
              </a:ext>
            </a:extLst>
          </p:cNvPr>
          <p:cNvSpPr/>
          <p:nvPr/>
        </p:nvSpPr>
        <p:spPr>
          <a:xfrm>
            <a:off x="4458871" y="1101004"/>
            <a:ext cx="5256630" cy="5256630"/>
          </a:xfrm>
          <a:prstGeom prst="ellipse">
            <a:avLst/>
          </a:prstGeom>
          <a:solidFill>
            <a:srgbClr val="1C59A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 name="Oval 3">
            <a:extLst>
              <a:ext uri="{FF2B5EF4-FFF2-40B4-BE49-F238E27FC236}">
                <a16:creationId xmlns:a16="http://schemas.microsoft.com/office/drawing/2014/main" id="{A0835205-DB3B-41A3-97F6-7DB0FA33395E}"/>
              </a:ext>
            </a:extLst>
          </p:cNvPr>
          <p:cNvSpPr/>
          <p:nvPr/>
        </p:nvSpPr>
        <p:spPr>
          <a:xfrm>
            <a:off x="4678496" y="1352289"/>
            <a:ext cx="4795703" cy="4776996"/>
          </a:xfrm>
          <a:prstGeom prst="ellipse">
            <a:avLst/>
          </a:prstGeom>
          <a:blipFill>
            <a:blip r:embed="rId4"/>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4" name="TextBox 23">
            <a:extLst>
              <a:ext uri="{FF2B5EF4-FFF2-40B4-BE49-F238E27FC236}">
                <a16:creationId xmlns:a16="http://schemas.microsoft.com/office/drawing/2014/main" id="{5283F2A6-03DB-41FA-AB36-E6CEADB792B6}"/>
              </a:ext>
            </a:extLst>
          </p:cNvPr>
          <p:cNvSpPr txBox="1"/>
          <p:nvPr/>
        </p:nvSpPr>
        <p:spPr>
          <a:xfrm>
            <a:off x="384641" y="519516"/>
            <a:ext cx="4601169" cy="2400657"/>
          </a:xfrm>
          <a:prstGeom prst="rect">
            <a:avLst/>
          </a:prstGeom>
          <a:noFill/>
        </p:spPr>
        <p:txBody>
          <a:bodyPr wrap="square" rtlCol="0">
            <a:spAutoFit/>
          </a:bodyPr>
          <a:lstStyle/>
          <a:p>
            <a:r>
              <a:rPr lang="en-US" altLang="zh-CN" sz="3000" dirty="0">
                <a:solidFill>
                  <a:schemeClr val="bg1"/>
                </a:solidFill>
                <a:latin typeface="Circular Std Black" panose="020B0A04020101010102" pitchFamily="34" charset="0"/>
                <a:cs typeface="Circular Std Black" panose="020B0A04020101010102" pitchFamily="34" charset="0"/>
              </a:rPr>
              <a:t>Public attitudes towards migrant workers in Japan, Malaysia, Singapore, and Thailand</a:t>
            </a:r>
            <a:endParaRPr lang="zh-CN" altLang="en-US" sz="3000" dirty="0">
              <a:solidFill>
                <a:schemeClr val="bg1"/>
              </a:solidFill>
              <a:latin typeface="Circular Std Black" panose="020B0A04020101010102" pitchFamily="34" charset="0"/>
              <a:cs typeface="Circular Std Black" panose="020B0A04020101010102" pitchFamily="34" charset="0"/>
            </a:endParaRPr>
          </a:p>
        </p:txBody>
      </p:sp>
      <p:sp>
        <p:nvSpPr>
          <p:cNvPr id="25" name="Rectangle 24">
            <a:extLst>
              <a:ext uri="{FF2B5EF4-FFF2-40B4-BE49-F238E27FC236}">
                <a16:creationId xmlns:a16="http://schemas.microsoft.com/office/drawing/2014/main" id="{E9541C35-B8BE-4AA9-96D3-CF07B367E1D1}"/>
              </a:ext>
            </a:extLst>
          </p:cNvPr>
          <p:cNvSpPr/>
          <p:nvPr/>
        </p:nvSpPr>
        <p:spPr>
          <a:xfrm>
            <a:off x="744529" y="2878508"/>
            <a:ext cx="2841358" cy="1200329"/>
          </a:xfrm>
          <a:prstGeom prst="rect">
            <a:avLst/>
          </a:prstGeom>
        </p:spPr>
        <p:txBody>
          <a:bodyPr wrap="square">
            <a:spAutoFit/>
          </a:bodyPr>
          <a:lstStyle/>
          <a:p>
            <a:r>
              <a:rPr lang="en-US" altLang="zh-CN" b="1" dirty="0">
                <a:solidFill>
                  <a:schemeClr val="bg1"/>
                </a:solidFill>
              </a:rPr>
              <a:t>Safe and Fair </a:t>
            </a:r>
            <a:endParaRPr lang="en-US" altLang="zh-CN" b="1" dirty="0" smtClean="0">
              <a:solidFill>
                <a:schemeClr val="bg1"/>
              </a:solidFill>
            </a:endParaRPr>
          </a:p>
          <a:p>
            <a:r>
              <a:rPr lang="en-US" altLang="zh-CN" b="1" dirty="0" smtClean="0">
                <a:solidFill>
                  <a:schemeClr val="bg1"/>
                </a:solidFill>
              </a:rPr>
              <a:t>and </a:t>
            </a:r>
          </a:p>
          <a:p>
            <a:r>
              <a:rPr lang="en-US" altLang="zh-CN" b="1" dirty="0" smtClean="0">
                <a:solidFill>
                  <a:schemeClr val="bg1"/>
                </a:solidFill>
              </a:rPr>
              <a:t>TRIANGLE </a:t>
            </a:r>
            <a:r>
              <a:rPr lang="en-US" altLang="zh-CN" b="1" dirty="0">
                <a:solidFill>
                  <a:schemeClr val="bg1"/>
                </a:solidFill>
              </a:rPr>
              <a:t>in ASEAN </a:t>
            </a:r>
            <a:r>
              <a:rPr lang="en-US" altLang="zh-CN" b="1" dirty="0" err="1">
                <a:solidFill>
                  <a:schemeClr val="bg1"/>
                </a:solidFill>
              </a:rPr>
              <a:t>Programmes</a:t>
            </a:r>
            <a:endParaRPr lang="en-US" altLang="zh-CN" b="1" dirty="0">
              <a:solidFill>
                <a:schemeClr val="bg1"/>
              </a:solidFill>
            </a:endParaRPr>
          </a:p>
        </p:txBody>
      </p:sp>
      <p:cxnSp>
        <p:nvCxnSpPr>
          <p:cNvPr id="26" name="Straight Connector 25">
            <a:extLst>
              <a:ext uri="{FF2B5EF4-FFF2-40B4-BE49-F238E27FC236}">
                <a16:creationId xmlns:a16="http://schemas.microsoft.com/office/drawing/2014/main" id="{EDDA4DD1-185D-4E63-9EED-87065983C08E}"/>
              </a:ext>
            </a:extLst>
          </p:cNvPr>
          <p:cNvCxnSpPr>
            <a:cxnSpLocks/>
          </p:cNvCxnSpPr>
          <p:nvPr/>
        </p:nvCxnSpPr>
        <p:spPr>
          <a:xfrm>
            <a:off x="524903" y="3223547"/>
            <a:ext cx="0" cy="510253"/>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8" name="Sous-titre 2">
            <a:extLst>
              <a:ext uri="{FF2B5EF4-FFF2-40B4-BE49-F238E27FC236}">
                <a16:creationId xmlns:a16="http://schemas.microsoft.com/office/drawing/2014/main" id="{3A9A2906-C756-4059-8B6C-92B728F83AAE}"/>
              </a:ext>
            </a:extLst>
          </p:cNvPr>
          <p:cNvSpPr txBox="1">
            <a:spLocks/>
          </p:cNvSpPr>
          <p:nvPr/>
        </p:nvSpPr>
        <p:spPr>
          <a:xfrm>
            <a:off x="410041" y="164866"/>
            <a:ext cx="3722592" cy="10477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fr-FR" sz="1800" b="1" dirty="0"/>
          </a:p>
        </p:txBody>
      </p:sp>
      <p:sp>
        <p:nvSpPr>
          <p:cNvPr id="29" name="TextBox 28">
            <a:extLst>
              <a:ext uri="{FF2B5EF4-FFF2-40B4-BE49-F238E27FC236}">
                <a16:creationId xmlns:a16="http://schemas.microsoft.com/office/drawing/2014/main" id="{86391EDA-4430-489D-9CCA-1D870C5FBAA6}"/>
              </a:ext>
            </a:extLst>
          </p:cNvPr>
          <p:cNvSpPr txBox="1"/>
          <p:nvPr/>
        </p:nvSpPr>
        <p:spPr>
          <a:xfrm>
            <a:off x="127000" y="4669906"/>
            <a:ext cx="1837944" cy="276999"/>
          </a:xfrm>
          <a:prstGeom prst="rect">
            <a:avLst/>
          </a:prstGeom>
          <a:noFill/>
        </p:spPr>
        <p:txBody>
          <a:bodyPr wrap="square" rtlCol="0">
            <a:spAutoFit/>
          </a:bodyPr>
          <a:lstStyle/>
          <a:p>
            <a:r>
              <a:rPr lang="en-GB" sz="1200" b="1" dirty="0"/>
              <a:t>Supported by</a:t>
            </a:r>
            <a:r>
              <a:rPr lang="en-GB" sz="1200" dirty="0"/>
              <a:t>:</a:t>
            </a:r>
          </a:p>
        </p:txBody>
      </p:sp>
      <p:pic>
        <p:nvPicPr>
          <p:cNvPr id="31" name="Picture 16" descr="File:Flag of Europe.svg">
            <a:extLst>
              <a:ext uri="{FF2B5EF4-FFF2-40B4-BE49-F238E27FC236}">
                <a16:creationId xmlns:a16="http://schemas.microsoft.com/office/drawing/2014/main" id="{14857093-9924-4DD6-BCB2-9D06ABCB91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9736" y="4571611"/>
            <a:ext cx="710826" cy="4735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doc-02.png"/>
          <p:cNvPicPr/>
          <p:nvPr/>
        </p:nvPicPr>
        <p:blipFill>
          <a:blip r:embed="rId6"/>
          <a:stretch>
            <a:fillRect/>
          </a:stretch>
        </p:blipFill>
        <p:spPr>
          <a:xfrm>
            <a:off x="1423283" y="4571611"/>
            <a:ext cx="1030810" cy="491763"/>
          </a:xfrm>
          <a:prstGeom prst="rect">
            <a:avLst/>
          </a:prstGeom>
        </p:spPr>
      </p:pic>
    </p:spTree>
    <p:extLst>
      <p:ext uri="{BB962C8B-B14F-4D97-AF65-F5344CB8AC3E}">
        <p14:creationId xmlns:p14="http://schemas.microsoft.com/office/powerpoint/2010/main" val="14045812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B4C28D3-7F55-4E1A-AF79-719903B575F7}"/>
              </a:ext>
            </a:extLst>
          </p:cNvPr>
          <p:cNvSpPr txBox="1"/>
          <p:nvPr/>
        </p:nvSpPr>
        <p:spPr>
          <a:xfrm>
            <a:off x="8062420" y="4961501"/>
            <a:ext cx="837024" cy="276999"/>
          </a:xfrm>
          <a:prstGeom prst="rect">
            <a:avLst/>
          </a:prstGeom>
          <a:noFill/>
        </p:spPr>
        <p:txBody>
          <a:bodyPr wrap="none" rtlCol="0">
            <a:spAutoFit/>
          </a:bodyPr>
          <a:lstStyle/>
          <a:p>
            <a:r>
              <a:rPr lang="en-US" sz="1200" dirty="0">
                <a:solidFill>
                  <a:schemeClr val="bg1">
                    <a:lumMod val="75000"/>
                  </a:schemeClr>
                </a:solidFill>
              </a:rPr>
              <a:t>Photo: ILO</a:t>
            </a:r>
          </a:p>
        </p:txBody>
      </p:sp>
      <p:sp>
        <p:nvSpPr>
          <p:cNvPr id="6" name="Rectangle 5">
            <a:extLst>
              <a:ext uri="{FF2B5EF4-FFF2-40B4-BE49-F238E27FC236}">
                <a16:creationId xmlns:a16="http://schemas.microsoft.com/office/drawing/2014/main" id="{A97414D9-C730-494A-9ED4-50001603198E}"/>
              </a:ext>
            </a:extLst>
          </p:cNvPr>
          <p:cNvSpPr/>
          <p:nvPr/>
        </p:nvSpPr>
        <p:spPr>
          <a:xfrm>
            <a:off x="-1" y="0"/>
            <a:ext cx="4685095" cy="5143500"/>
          </a:xfrm>
          <a:prstGeom prst="rect">
            <a:avLst/>
          </a:prstGeom>
          <a:solidFill>
            <a:srgbClr val="D153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0" name="Oval 9">
            <a:extLst>
              <a:ext uri="{FF2B5EF4-FFF2-40B4-BE49-F238E27FC236}">
                <a16:creationId xmlns:a16="http://schemas.microsoft.com/office/drawing/2014/main" id="{BA258CE4-19B8-4C17-A1F1-6F713152DBF7}"/>
              </a:ext>
            </a:extLst>
          </p:cNvPr>
          <p:cNvSpPr/>
          <p:nvPr/>
        </p:nvSpPr>
        <p:spPr>
          <a:xfrm>
            <a:off x="-438114" y="-330350"/>
            <a:ext cx="1261241" cy="1261241"/>
          </a:xfrm>
          <a:prstGeom prst="ellipse">
            <a:avLst/>
          </a:prstGeom>
          <a:solidFill>
            <a:srgbClr val="3927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Circle: Hollow 11">
            <a:extLst>
              <a:ext uri="{FF2B5EF4-FFF2-40B4-BE49-F238E27FC236}">
                <a16:creationId xmlns:a16="http://schemas.microsoft.com/office/drawing/2014/main" id="{D6D70536-F40F-4C8C-80FC-FBB06054435C}"/>
              </a:ext>
            </a:extLst>
          </p:cNvPr>
          <p:cNvSpPr/>
          <p:nvPr/>
        </p:nvSpPr>
        <p:spPr>
          <a:xfrm>
            <a:off x="3233451" y="3346638"/>
            <a:ext cx="1261241" cy="1261241"/>
          </a:xfrm>
          <a:prstGeom prst="donut">
            <a:avLst/>
          </a:prstGeom>
          <a:solidFill>
            <a:srgbClr val="1C59A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sp>
        <p:nvSpPr>
          <p:cNvPr id="14" name="Oval 13">
            <a:extLst>
              <a:ext uri="{FF2B5EF4-FFF2-40B4-BE49-F238E27FC236}">
                <a16:creationId xmlns:a16="http://schemas.microsoft.com/office/drawing/2014/main" id="{86E7E380-BE2E-4FBC-9F48-893B0F99E891}"/>
              </a:ext>
            </a:extLst>
          </p:cNvPr>
          <p:cNvSpPr/>
          <p:nvPr/>
        </p:nvSpPr>
        <p:spPr>
          <a:xfrm>
            <a:off x="1010808" y="4607879"/>
            <a:ext cx="1261241" cy="1261241"/>
          </a:xfrm>
          <a:prstGeom prst="ellipse">
            <a:avLst/>
          </a:prstGeom>
          <a:solidFill>
            <a:srgbClr val="3927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a:xfrm>
            <a:off x="273602" y="2159907"/>
            <a:ext cx="3316868" cy="1021556"/>
          </a:xfrm>
        </p:spPr>
        <p:txBody>
          <a:bodyPr/>
          <a:lstStyle/>
          <a:p>
            <a:r>
              <a:rPr lang="en-US" sz="4400" dirty="0">
                <a:solidFill>
                  <a:schemeClr val="bg1"/>
                </a:solidFill>
              </a:rPr>
              <a:t>Thank you</a:t>
            </a:r>
            <a:endParaRPr lang="en-GB" sz="4400" dirty="0">
              <a:solidFill>
                <a:schemeClr val="bg1"/>
              </a:solidFill>
            </a:endParaRPr>
          </a:p>
        </p:txBody>
      </p:sp>
      <p:pic>
        <p:nvPicPr>
          <p:cNvPr id="4" name="Picture 3">
            <a:extLst>
              <a:ext uri="{FF2B5EF4-FFF2-40B4-BE49-F238E27FC236}">
                <a16:creationId xmlns:a16="http://schemas.microsoft.com/office/drawing/2014/main" id="{477DB56F-EFCC-49B1-964F-289F057DFA74}"/>
              </a:ext>
            </a:extLst>
          </p:cNvPr>
          <p:cNvPicPr>
            <a:picLocks noChangeAspect="1"/>
          </p:cNvPicPr>
          <p:nvPr/>
        </p:nvPicPr>
        <p:blipFill rotWithShape="1">
          <a:blip r:embed="rId2"/>
          <a:srcRect l="14526" r="12812"/>
          <a:stretch/>
        </p:blipFill>
        <p:spPr>
          <a:xfrm>
            <a:off x="3864072" y="0"/>
            <a:ext cx="5608264" cy="51435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057362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1535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7100" y="294879"/>
            <a:ext cx="6322741" cy="857250"/>
          </a:xfrm>
        </p:spPr>
        <p:txBody>
          <a:bodyPr/>
          <a:lstStyle/>
          <a:p>
            <a:pPr algn="l"/>
            <a:r>
              <a:rPr lang="en-GB" sz="4000" b="1" dirty="0">
                <a:solidFill>
                  <a:schemeClr val="bg1"/>
                </a:solidFill>
              </a:rPr>
              <a:t>Study Scope</a:t>
            </a:r>
          </a:p>
        </p:txBody>
      </p:sp>
      <p:sp>
        <p:nvSpPr>
          <p:cNvPr id="3" name="Content Placeholder 2"/>
          <p:cNvSpPr>
            <a:spLocks noGrp="1"/>
          </p:cNvSpPr>
          <p:nvPr>
            <p:ph idx="1"/>
          </p:nvPr>
        </p:nvSpPr>
        <p:spPr>
          <a:xfrm>
            <a:off x="571500" y="1158479"/>
            <a:ext cx="8001000" cy="3728689"/>
          </a:xfrm>
        </p:spPr>
        <p:txBody>
          <a:bodyPr>
            <a:normAutofit/>
          </a:bodyPr>
          <a:lstStyle/>
          <a:p>
            <a:pPr>
              <a:spcBef>
                <a:spcPts val="1200"/>
              </a:spcBef>
              <a:spcAft>
                <a:spcPts val="600"/>
              </a:spcAft>
            </a:pPr>
            <a:r>
              <a:rPr lang="en-GB" sz="2400" dirty="0">
                <a:solidFill>
                  <a:schemeClr val="bg1"/>
                </a:solidFill>
              </a:rPr>
              <a:t>Examine public attitudes in 4 countries of destination for ASEAN migrants, including Japan (which is increasingly opening for labour migration)</a:t>
            </a:r>
          </a:p>
          <a:p>
            <a:pPr>
              <a:spcBef>
                <a:spcPts val="1200"/>
              </a:spcBef>
              <a:spcAft>
                <a:spcPts val="600"/>
              </a:spcAft>
            </a:pPr>
            <a:r>
              <a:rPr lang="en-GB" sz="2400" dirty="0">
                <a:solidFill>
                  <a:schemeClr val="bg1"/>
                </a:solidFill>
              </a:rPr>
              <a:t>Compare public attitudes to ILO’s 2010 study in Malaysia, Singapore and </a:t>
            </a:r>
            <a:r>
              <a:rPr lang="en-GB" sz="2400" dirty="0" smtClean="0">
                <a:solidFill>
                  <a:schemeClr val="bg1"/>
                </a:solidFill>
              </a:rPr>
              <a:t>Thailand</a:t>
            </a:r>
            <a:endParaRPr lang="en-GB" sz="2400" dirty="0">
              <a:solidFill>
                <a:schemeClr val="bg1"/>
              </a:solidFill>
            </a:endParaRPr>
          </a:p>
        </p:txBody>
      </p:sp>
      <p:sp>
        <p:nvSpPr>
          <p:cNvPr id="4" name="TextBox 3"/>
          <p:cNvSpPr txBox="1"/>
          <p:nvPr/>
        </p:nvSpPr>
        <p:spPr>
          <a:xfrm>
            <a:off x="7045569" y="117231"/>
            <a:ext cx="1770185" cy="945998"/>
          </a:xfrm>
          <a:prstGeom prst="rect">
            <a:avLst/>
          </a:prstGeom>
          <a:solidFill>
            <a:srgbClr val="D1535C"/>
          </a:solidFill>
        </p:spPr>
        <p:txBody>
          <a:bodyPr wrap="square" rtlCol="0">
            <a:spAutoFit/>
          </a:bodyPr>
          <a:lstStyle/>
          <a:p>
            <a:endParaRPr lang="en-GB" dirty="0"/>
          </a:p>
        </p:txBody>
      </p:sp>
      <p:sp>
        <p:nvSpPr>
          <p:cNvPr id="5" name="Circle: Hollow 4">
            <a:extLst>
              <a:ext uri="{FF2B5EF4-FFF2-40B4-BE49-F238E27FC236}">
                <a16:creationId xmlns:a16="http://schemas.microsoft.com/office/drawing/2014/main" id="{900E4841-E4C6-4C4F-B2C7-BD6057195D04}"/>
              </a:ext>
            </a:extLst>
          </p:cNvPr>
          <p:cNvSpPr/>
          <p:nvPr/>
        </p:nvSpPr>
        <p:spPr>
          <a:xfrm>
            <a:off x="-602668" y="-513390"/>
            <a:ext cx="1261241" cy="1261241"/>
          </a:xfrm>
          <a:prstGeom prst="donut">
            <a:avLst/>
          </a:prstGeom>
          <a:solidFill>
            <a:srgbClr val="1C59A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sp>
        <p:nvSpPr>
          <p:cNvPr id="6" name="Circle: Hollow 5">
            <a:extLst>
              <a:ext uri="{FF2B5EF4-FFF2-40B4-BE49-F238E27FC236}">
                <a16:creationId xmlns:a16="http://schemas.microsoft.com/office/drawing/2014/main" id="{A9EE0C52-29B5-4132-8CBD-504B789A64EF}"/>
              </a:ext>
            </a:extLst>
          </p:cNvPr>
          <p:cNvSpPr/>
          <p:nvPr/>
        </p:nvSpPr>
        <p:spPr>
          <a:xfrm>
            <a:off x="8572500" y="2682109"/>
            <a:ext cx="1261241" cy="1261241"/>
          </a:xfrm>
          <a:prstGeom prst="donut">
            <a:avLst/>
          </a:prstGeom>
          <a:solidFill>
            <a:srgbClr val="1C59A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sp>
        <p:nvSpPr>
          <p:cNvPr id="7" name="Oval 6">
            <a:extLst>
              <a:ext uri="{FF2B5EF4-FFF2-40B4-BE49-F238E27FC236}">
                <a16:creationId xmlns:a16="http://schemas.microsoft.com/office/drawing/2014/main" id="{F89C82D2-500C-4E06-AEF5-FDFE3B15668C}"/>
              </a:ext>
            </a:extLst>
          </p:cNvPr>
          <p:cNvSpPr/>
          <p:nvPr/>
        </p:nvSpPr>
        <p:spPr>
          <a:xfrm>
            <a:off x="2357329" y="4671679"/>
            <a:ext cx="1261241" cy="1261241"/>
          </a:xfrm>
          <a:prstGeom prst="ellipse">
            <a:avLst/>
          </a:prstGeom>
          <a:solidFill>
            <a:srgbClr val="3927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122094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623463-B7E5-49E6-A56A-750BA01DFE31}"/>
              </a:ext>
            </a:extLst>
          </p:cNvPr>
          <p:cNvSpPr/>
          <p:nvPr/>
        </p:nvSpPr>
        <p:spPr>
          <a:xfrm rot="5400000">
            <a:off x="3947277" y="-3995240"/>
            <a:ext cx="1249445" cy="9144000"/>
          </a:xfrm>
          <a:prstGeom prst="rect">
            <a:avLst/>
          </a:prstGeom>
          <a:solidFill>
            <a:srgbClr val="D153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a:xfrm>
            <a:off x="252662" y="234158"/>
            <a:ext cx="8638673" cy="720453"/>
          </a:xfrm>
        </p:spPr>
        <p:txBody>
          <a:bodyPr/>
          <a:lstStyle/>
          <a:p>
            <a:r>
              <a:rPr lang="en-GB" sz="3200" b="1" dirty="0">
                <a:solidFill>
                  <a:schemeClr val="bg1"/>
                </a:solidFill>
              </a:rPr>
              <a:t>Overall Drop in Public Support since 2010</a:t>
            </a:r>
          </a:p>
        </p:txBody>
      </p:sp>
      <p:pic>
        <p:nvPicPr>
          <p:cNvPr id="18434" name="Picture 2" descr="https://uc8574f5d812983daf3c59f25b9a.previews.dropboxusercontent.com/p/thumb/AArgL6CxW6hsiQF87QSgUkUJ0Wfal0YNnL93FG88lh0TkkVxKD8tjWNlzbI5bVJLuKVmPuq6SxMaoVHie2nDxgCHQZxGL7lXve0aLzEj-F2EuWivx-VQKMvGRE46ZeV8ofFzVlUdW140GjURLOnH50cw8LVCR5iQKe3z8kyjfVGJhcXYivrsATC7e44caR_1awae6Twxj3R_bSFAkhtZTRaTVxX5GloPI5Ii2aU9lGEUKfcI6NmDSVwUz9eEDsxalkS2SryddUS_O_aoRsiyDdbPwoicSkPo_gPf12uxE7Awrc3lTpLIuFwnadWlhTcdYGLm_79mVbbAx4clpdAenRjqGOChFyEAWwNV8oqYLJg94w/p.png?fv_content=true&amp;size_mode=5"/>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862" r="10295"/>
          <a:stretch/>
        </p:blipFill>
        <p:spPr bwMode="auto">
          <a:xfrm>
            <a:off x="800100" y="1765030"/>
            <a:ext cx="7785100" cy="2891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6948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45569" y="117231"/>
            <a:ext cx="1770185" cy="945998"/>
          </a:xfrm>
          <a:prstGeom prst="rect">
            <a:avLst/>
          </a:prstGeom>
          <a:solidFill>
            <a:srgbClr val="D1535C"/>
          </a:solidFill>
        </p:spPr>
        <p:txBody>
          <a:bodyPr wrap="square" rtlCol="0">
            <a:spAutoFit/>
          </a:bodyPr>
          <a:lstStyle/>
          <a:p>
            <a:endParaRPr lang="en-GB" dirty="0"/>
          </a:p>
        </p:txBody>
      </p:sp>
      <p:sp>
        <p:nvSpPr>
          <p:cNvPr id="7" name="Rectangle 6">
            <a:extLst>
              <a:ext uri="{FF2B5EF4-FFF2-40B4-BE49-F238E27FC236}">
                <a16:creationId xmlns:a16="http://schemas.microsoft.com/office/drawing/2014/main" id="{65623463-B7E5-49E6-A56A-750BA01DFE31}"/>
              </a:ext>
            </a:extLst>
          </p:cNvPr>
          <p:cNvSpPr/>
          <p:nvPr/>
        </p:nvSpPr>
        <p:spPr>
          <a:xfrm rot="5400000">
            <a:off x="3861174" y="-3909138"/>
            <a:ext cx="1421652" cy="9144000"/>
          </a:xfrm>
          <a:prstGeom prst="rect">
            <a:avLst/>
          </a:prstGeom>
          <a:solidFill>
            <a:srgbClr val="D153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a:xfrm>
            <a:off x="2144012" y="92082"/>
            <a:ext cx="5145454" cy="1141558"/>
          </a:xfrm>
        </p:spPr>
        <p:txBody>
          <a:bodyPr/>
          <a:lstStyle/>
          <a:p>
            <a:pPr algn="l"/>
            <a:r>
              <a:rPr lang="en-GB" sz="2800" b="1" dirty="0" smtClean="0">
                <a:solidFill>
                  <a:schemeClr val="bg1"/>
                </a:solidFill>
              </a:rPr>
              <a:t>What is the narrative? </a:t>
            </a:r>
            <a:br>
              <a:rPr lang="en-GB" sz="2800" b="1" dirty="0" smtClean="0">
                <a:solidFill>
                  <a:schemeClr val="bg1"/>
                </a:solidFill>
              </a:rPr>
            </a:br>
            <a:r>
              <a:rPr lang="en-GB" sz="2800" b="1" dirty="0" smtClean="0">
                <a:solidFill>
                  <a:schemeClr val="bg1"/>
                </a:solidFill>
              </a:rPr>
              <a:t>Public </a:t>
            </a:r>
            <a:r>
              <a:rPr lang="en-GB" sz="2800" b="1" dirty="0">
                <a:solidFill>
                  <a:schemeClr val="bg1"/>
                </a:solidFill>
              </a:rPr>
              <a:t>Attitudes about Migrants Filling Labour Market Shortages</a:t>
            </a:r>
          </a:p>
        </p:txBody>
      </p:sp>
      <p:pic>
        <p:nvPicPr>
          <p:cNvPr id="11268" name="Picture 4" descr="https://uc588fa0404db3e0e7bc1ecd9961.previews.dropboxusercontent.com/p/thumb/AAreayNVZuyKPsOLOTB-QiK_EDcFTdxfKI9_iTKhMAdJ6-SgbsuFEGm-ahCo5Hy8MboITwqbJeGamFbj8oeaoKhtWsWYqOv2P-RdRWOS2shOO2iOn7cqeyDPK3OgFqwxNAoU4utuIGG9mYDBsoow1WrCVnToJNsheY9H8oc3xuqm19IqhJH6oqNyv-hyDMHoEezs9bfCv8PpzJN6pGh5s3LQ_ZvjFjYg11q3rO1KVa3ZngpfoEKOENrDMKztk_IFJNeM-AzdIhgsQ9VU2I-vhuZdKbNxVGHOXKTzOk2gzObqdwFoYZ-WdXA9aie5_RQvHqipWPRslSm4yMNLg9hSztoYtia45ZYzruV8UkVYnyCy2Q/p.png?fv_content=true&amp;size_mode=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140" y="2177638"/>
            <a:ext cx="7887042" cy="26209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31900" y="1575608"/>
            <a:ext cx="7105821" cy="400110"/>
          </a:xfrm>
          <a:prstGeom prst="rect">
            <a:avLst/>
          </a:prstGeom>
          <a:noFill/>
        </p:spPr>
        <p:txBody>
          <a:bodyPr wrap="square" rtlCol="0">
            <a:spAutoFit/>
          </a:bodyPr>
          <a:lstStyle/>
          <a:p>
            <a:r>
              <a:rPr lang="en-GB" sz="2000" b="1" dirty="0">
                <a:solidFill>
                  <a:srgbClr val="39275F"/>
                </a:solidFill>
              </a:rPr>
              <a:t>What effect do migrant workers have on the national economy?</a:t>
            </a:r>
          </a:p>
        </p:txBody>
      </p:sp>
    </p:spTree>
    <p:extLst>
      <p:ext uri="{BB962C8B-B14F-4D97-AF65-F5344CB8AC3E}">
        <p14:creationId xmlns:p14="http://schemas.microsoft.com/office/powerpoint/2010/main" val="7793818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8B645A-F1B6-481C-9A48-B85C6FB3B2B5}"/>
              </a:ext>
            </a:extLst>
          </p:cNvPr>
          <p:cNvSpPr/>
          <p:nvPr/>
        </p:nvSpPr>
        <p:spPr>
          <a:xfrm>
            <a:off x="0" y="0"/>
            <a:ext cx="1421652" cy="5143500"/>
          </a:xfrm>
          <a:prstGeom prst="rect">
            <a:avLst/>
          </a:prstGeom>
          <a:solidFill>
            <a:srgbClr val="D153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21651" y="0"/>
            <a:ext cx="6148299" cy="5510463"/>
          </a:xfrm>
        </p:spPr>
      </p:pic>
      <p:sp>
        <p:nvSpPr>
          <p:cNvPr id="4" name="TextBox 3"/>
          <p:cNvSpPr txBox="1"/>
          <p:nvPr/>
        </p:nvSpPr>
        <p:spPr>
          <a:xfrm>
            <a:off x="7045569" y="117231"/>
            <a:ext cx="1770185" cy="945998"/>
          </a:xfrm>
          <a:prstGeom prst="rect">
            <a:avLst/>
          </a:prstGeom>
          <a:solidFill>
            <a:schemeClr val="bg1"/>
          </a:solidFill>
        </p:spPr>
        <p:txBody>
          <a:bodyPr wrap="square" rtlCol="0">
            <a:spAutoFit/>
          </a:bodyPr>
          <a:lstStyle/>
          <a:p>
            <a:endParaRPr lang="en-GB" dirty="0"/>
          </a:p>
        </p:txBody>
      </p:sp>
      <p:sp>
        <p:nvSpPr>
          <p:cNvPr id="7" name="TextBox 6"/>
          <p:cNvSpPr txBox="1"/>
          <p:nvPr/>
        </p:nvSpPr>
        <p:spPr>
          <a:xfrm>
            <a:off x="7569950" y="1780770"/>
            <a:ext cx="1673555" cy="1938992"/>
          </a:xfrm>
          <a:prstGeom prst="rect">
            <a:avLst/>
          </a:prstGeom>
          <a:noFill/>
        </p:spPr>
        <p:txBody>
          <a:bodyPr wrap="square" rtlCol="0">
            <a:spAutoFit/>
          </a:bodyPr>
          <a:lstStyle/>
          <a:p>
            <a:endParaRPr lang="en-GB" sz="2400" dirty="0"/>
          </a:p>
          <a:p>
            <a:r>
              <a:rPr lang="en-GB" sz="2400" dirty="0">
                <a:solidFill>
                  <a:srgbClr val="39275F"/>
                </a:solidFill>
              </a:rPr>
              <a:t>Economist, 2017 data, in UNDP, 2018</a:t>
            </a:r>
          </a:p>
        </p:txBody>
      </p:sp>
      <p:sp>
        <p:nvSpPr>
          <p:cNvPr id="8" name="Circle: Hollow 7">
            <a:extLst>
              <a:ext uri="{FF2B5EF4-FFF2-40B4-BE49-F238E27FC236}">
                <a16:creationId xmlns:a16="http://schemas.microsoft.com/office/drawing/2014/main" id="{7294FB7C-F0DB-48AD-BF5D-AD759B8FEFC6}"/>
              </a:ext>
            </a:extLst>
          </p:cNvPr>
          <p:cNvSpPr/>
          <p:nvPr/>
        </p:nvSpPr>
        <p:spPr>
          <a:xfrm>
            <a:off x="7045569" y="1314694"/>
            <a:ext cx="3034223" cy="3034223"/>
          </a:xfrm>
          <a:prstGeom prst="donut">
            <a:avLst>
              <a:gd name="adj" fmla="val 5396"/>
            </a:avLst>
          </a:prstGeom>
          <a:solidFill>
            <a:srgbClr val="D153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4119873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C59A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0"/>
            <a:ext cx="8229600" cy="3853113"/>
          </a:xfrm>
        </p:spPr>
        <p:txBody>
          <a:bodyPr>
            <a:normAutofit fontScale="77500" lnSpcReduction="20000"/>
          </a:bodyPr>
          <a:lstStyle/>
          <a:p>
            <a:pPr>
              <a:spcAft>
                <a:spcPts val="600"/>
              </a:spcAft>
            </a:pPr>
            <a:r>
              <a:rPr lang="en-GB" dirty="0">
                <a:solidFill>
                  <a:schemeClr val="bg1"/>
                </a:solidFill>
              </a:rPr>
              <a:t>How many people think crime rates are increasing due to migration?</a:t>
            </a:r>
          </a:p>
          <a:p>
            <a:pPr lvl="1">
              <a:spcAft>
                <a:spcPts val="600"/>
              </a:spcAft>
              <a:buFont typeface="Wingdings" panose="05000000000000000000" pitchFamily="2" charset="2"/>
              <a:buChar char="Ø"/>
            </a:pPr>
            <a:r>
              <a:rPr lang="en-GB" dirty="0">
                <a:solidFill>
                  <a:schemeClr val="bg1"/>
                </a:solidFill>
              </a:rPr>
              <a:t>Over half the respondents in Singapore and Japan</a:t>
            </a:r>
          </a:p>
          <a:p>
            <a:pPr lvl="1">
              <a:spcAft>
                <a:spcPts val="600"/>
              </a:spcAft>
              <a:buFont typeface="Wingdings" panose="05000000000000000000" pitchFamily="2" charset="2"/>
              <a:buChar char="Ø"/>
            </a:pPr>
            <a:r>
              <a:rPr lang="en-GB" dirty="0">
                <a:solidFill>
                  <a:schemeClr val="bg1"/>
                </a:solidFill>
              </a:rPr>
              <a:t>Over three quarters from Thailand</a:t>
            </a:r>
          </a:p>
          <a:p>
            <a:pPr lvl="1">
              <a:spcAft>
                <a:spcPts val="600"/>
              </a:spcAft>
              <a:buFont typeface="Wingdings" panose="05000000000000000000" pitchFamily="2" charset="2"/>
              <a:buChar char="Ø"/>
            </a:pPr>
            <a:r>
              <a:rPr lang="en-GB" dirty="0">
                <a:solidFill>
                  <a:schemeClr val="bg1"/>
                </a:solidFill>
              </a:rPr>
              <a:t>A staggering 83 per cent of those surveyed in Malaysia. </a:t>
            </a:r>
          </a:p>
          <a:p>
            <a:pPr>
              <a:spcAft>
                <a:spcPts val="600"/>
              </a:spcAft>
            </a:pPr>
            <a:r>
              <a:rPr lang="en-GB" dirty="0">
                <a:solidFill>
                  <a:schemeClr val="bg1"/>
                </a:solidFill>
              </a:rPr>
              <a:t>However, research shows that an increase of 100,000 migrant workers in Malaysia reduces crimes by 9.9 per cent </a:t>
            </a:r>
            <a:r>
              <a:rPr lang="en-GB" sz="2100" dirty="0">
                <a:solidFill>
                  <a:schemeClr val="bg1"/>
                </a:solidFill>
              </a:rPr>
              <a:t>(</a:t>
            </a:r>
            <a:r>
              <a:rPr lang="en-GB" sz="2100" dirty="0" err="1">
                <a:solidFill>
                  <a:schemeClr val="bg1"/>
                </a:solidFill>
              </a:rPr>
              <a:t>Özden</a:t>
            </a:r>
            <a:r>
              <a:rPr lang="en-GB" sz="2100" dirty="0">
                <a:solidFill>
                  <a:schemeClr val="bg1"/>
                </a:solidFill>
              </a:rPr>
              <a:t>, </a:t>
            </a:r>
            <a:r>
              <a:rPr lang="en-GB" sz="2100" dirty="0" err="1">
                <a:solidFill>
                  <a:schemeClr val="bg1"/>
                </a:solidFill>
              </a:rPr>
              <a:t>Testaverde</a:t>
            </a:r>
            <a:r>
              <a:rPr lang="en-GB" sz="2100" dirty="0">
                <a:solidFill>
                  <a:schemeClr val="bg1"/>
                </a:solidFill>
              </a:rPr>
              <a:t>, and Wagner, 2015 in World Bank, 2015).</a:t>
            </a:r>
          </a:p>
          <a:p>
            <a:pPr>
              <a:spcAft>
                <a:spcPts val="600"/>
              </a:spcAft>
            </a:pPr>
            <a:r>
              <a:rPr lang="en-GB" dirty="0">
                <a:solidFill>
                  <a:schemeClr val="bg1"/>
                </a:solidFill>
              </a:rPr>
              <a:t>The negative attitudes related to crime are not fact-based.</a:t>
            </a:r>
          </a:p>
          <a:p>
            <a:pPr>
              <a:spcAft>
                <a:spcPts val="600"/>
              </a:spcAft>
            </a:pPr>
            <a:endParaRPr lang="en-GB" dirty="0">
              <a:solidFill>
                <a:schemeClr val="bg1"/>
              </a:solidFill>
            </a:endParaRPr>
          </a:p>
        </p:txBody>
      </p:sp>
      <p:sp>
        <p:nvSpPr>
          <p:cNvPr id="4" name="TextBox 3"/>
          <p:cNvSpPr txBox="1"/>
          <p:nvPr/>
        </p:nvSpPr>
        <p:spPr>
          <a:xfrm>
            <a:off x="7045569" y="117231"/>
            <a:ext cx="1770185" cy="945998"/>
          </a:xfrm>
          <a:prstGeom prst="rect">
            <a:avLst/>
          </a:prstGeom>
          <a:solidFill>
            <a:srgbClr val="1C59A2"/>
          </a:solidFill>
        </p:spPr>
        <p:txBody>
          <a:bodyPr wrap="square" rtlCol="0">
            <a:spAutoFit/>
          </a:bodyPr>
          <a:lstStyle/>
          <a:p>
            <a:endParaRPr lang="en-GB" dirty="0"/>
          </a:p>
        </p:txBody>
      </p:sp>
      <p:sp>
        <p:nvSpPr>
          <p:cNvPr id="2" name="Title 1"/>
          <p:cNvSpPr>
            <a:spLocks noGrp="1"/>
          </p:cNvSpPr>
          <p:nvPr>
            <p:ph type="title"/>
          </p:nvPr>
        </p:nvSpPr>
        <p:spPr>
          <a:xfrm>
            <a:off x="728999" y="195341"/>
            <a:ext cx="8939463" cy="857250"/>
          </a:xfrm>
        </p:spPr>
        <p:txBody>
          <a:bodyPr/>
          <a:lstStyle/>
          <a:p>
            <a:pPr algn="l"/>
            <a:r>
              <a:rPr lang="en-GB" sz="2800" b="1" dirty="0" smtClean="0">
                <a:solidFill>
                  <a:schemeClr val="bg1"/>
                </a:solidFill>
              </a:rPr>
              <a:t>What is the narrative?</a:t>
            </a:r>
            <a:br>
              <a:rPr lang="en-GB" sz="2800" b="1" dirty="0" smtClean="0">
                <a:solidFill>
                  <a:schemeClr val="bg1"/>
                </a:solidFill>
              </a:rPr>
            </a:br>
            <a:r>
              <a:rPr lang="en-GB" sz="2800" b="1" dirty="0" smtClean="0">
                <a:solidFill>
                  <a:schemeClr val="bg1"/>
                </a:solidFill>
              </a:rPr>
              <a:t>Migrants </a:t>
            </a:r>
            <a:r>
              <a:rPr lang="en-GB" sz="2800" b="1" dirty="0">
                <a:solidFill>
                  <a:schemeClr val="bg1"/>
                </a:solidFill>
              </a:rPr>
              <a:t>and Crime: Unfounded Fears</a:t>
            </a:r>
          </a:p>
        </p:txBody>
      </p:sp>
      <p:sp>
        <p:nvSpPr>
          <p:cNvPr id="5" name="Circle: Hollow 4">
            <a:extLst>
              <a:ext uri="{FF2B5EF4-FFF2-40B4-BE49-F238E27FC236}">
                <a16:creationId xmlns:a16="http://schemas.microsoft.com/office/drawing/2014/main" id="{B34CAFFA-EE9F-468A-B0B7-83B02B1F291B}"/>
              </a:ext>
            </a:extLst>
          </p:cNvPr>
          <p:cNvSpPr/>
          <p:nvPr/>
        </p:nvSpPr>
        <p:spPr>
          <a:xfrm>
            <a:off x="8513379" y="1762281"/>
            <a:ext cx="1261241" cy="1261241"/>
          </a:xfrm>
          <a:prstGeom prst="donut">
            <a:avLst/>
          </a:prstGeom>
          <a:solidFill>
            <a:srgbClr val="D153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sp>
        <p:nvSpPr>
          <p:cNvPr id="6" name="Oval 5">
            <a:extLst>
              <a:ext uri="{FF2B5EF4-FFF2-40B4-BE49-F238E27FC236}">
                <a16:creationId xmlns:a16="http://schemas.microsoft.com/office/drawing/2014/main" id="{FA8CDEEB-D4C6-4BAB-BEB5-D83EE7638306}"/>
              </a:ext>
            </a:extLst>
          </p:cNvPr>
          <p:cNvSpPr/>
          <p:nvPr/>
        </p:nvSpPr>
        <p:spPr>
          <a:xfrm>
            <a:off x="-436992" y="4422642"/>
            <a:ext cx="1261241" cy="1261241"/>
          </a:xfrm>
          <a:prstGeom prst="ellipse">
            <a:avLst/>
          </a:prstGeom>
          <a:solidFill>
            <a:srgbClr val="3927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507005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45569" y="117231"/>
            <a:ext cx="1770185" cy="945998"/>
          </a:xfrm>
          <a:prstGeom prst="rect">
            <a:avLst/>
          </a:prstGeom>
          <a:solidFill>
            <a:schemeClr val="bg1"/>
          </a:solidFill>
        </p:spPr>
        <p:txBody>
          <a:bodyPr wrap="square" rtlCol="0">
            <a:spAutoFit/>
          </a:bodyPr>
          <a:lstStyle/>
          <a:p>
            <a:endParaRPr lang="en-GB" dirty="0"/>
          </a:p>
        </p:txBody>
      </p:sp>
      <p:sp>
        <p:nvSpPr>
          <p:cNvPr id="9" name="Rectangle 8">
            <a:extLst>
              <a:ext uri="{FF2B5EF4-FFF2-40B4-BE49-F238E27FC236}">
                <a16:creationId xmlns:a16="http://schemas.microsoft.com/office/drawing/2014/main" id="{65623463-B7E5-49E6-A56A-750BA01DFE31}"/>
              </a:ext>
            </a:extLst>
          </p:cNvPr>
          <p:cNvSpPr/>
          <p:nvPr/>
        </p:nvSpPr>
        <p:spPr>
          <a:xfrm rot="5400000">
            <a:off x="4016403" y="-4064367"/>
            <a:ext cx="1111193" cy="9144000"/>
          </a:xfrm>
          <a:prstGeom prst="rect">
            <a:avLst/>
          </a:prstGeom>
          <a:solidFill>
            <a:srgbClr val="D153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a:xfrm>
            <a:off x="647700" y="186595"/>
            <a:ext cx="7664116" cy="857250"/>
          </a:xfrm>
        </p:spPr>
        <p:txBody>
          <a:bodyPr/>
          <a:lstStyle/>
          <a:p>
            <a:r>
              <a:rPr lang="en-GB" sz="3600" b="1" dirty="0">
                <a:solidFill>
                  <a:schemeClr val="bg1"/>
                </a:solidFill>
              </a:rPr>
              <a:t>Social Inclusion vs. Social Threats</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8394"/>
          <a:stretch/>
        </p:blipFill>
        <p:spPr>
          <a:xfrm>
            <a:off x="622300" y="3709735"/>
            <a:ext cx="8102216" cy="1183843"/>
          </a:xfrm>
          <a:prstGeom prst="rect">
            <a:avLst/>
          </a:prstGeom>
        </p:spPr>
      </p:pic>
      <p:pic>
        <p:nvPicPr>
          <p:cNvPr id="7"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6" y="1378724"/>
            <a:ext cx="8102220" cy="1704234"/>
          </a:xfrm>
          <a:prstGeom prst="rect">
            <a:avLst/>
          </a:prstGeom>
        </p:spPr>
      </p:pic>
      <p:sp>
        <p:nvSpPr>
          <p:cNvPr id="10" name="TextBox 9"/>
          <p:cNvSpPr txBox="1"/>
          <p:nvPr/>
        </p:nvSpPr>
        <p:spPr>
          <a:xfrm>
            <a:off x="1186443" y="3296853"/>
            <a:ext cx="7664120" cy="646331"/>
          </a:xfrm>
          <a:prstGeom prst="rect">
            <a:avLst/>
          </a:prstGeom>
          <a:noFill/>
        </p:spPr>
        <p:txBody>
          <a:bodyPr wrap="square" rtlCol="0">
            <a:spAutoFit/>
          </a:bodyPr>
          <a:lstStyle/>
          <a:p>
            <a:r>
              <a:rPr lang="en-GB" b="1" dirty="0">
                <a:solidFill>
                  <a:schemeClr val="accent1">
                    <a:lumMod val="75000"/>
                  </a:schemeClr>
                </a:solidFill>
              </a:rPr>
              <a:t>Higher percentages with respect to women’s issues of social inclusion</a:t>
            </a:r>
          </a:p>
          <a:p>
            <a:endParaRPr lang="en-GB" b="1" dirty="0">
              <a:solidFill>
                <a:schemeClr val="accent1">
                  <a:lumMod val="75000"/>
                </a:schemeClr>
              </a:solidFill>
            </a:endParaRPr>
          </a:p>
        </p:txBody>
      </p:sp>
    </p:spTree>
    <p:extLst>
      <p:ext uri="{BB962C8B-B14F-4D97-AF65-F5344CB8AC3E}">
        <p14:creationId xmlns:p14="http://schemas.microsoft.com/office/powerpoint/2010/main" val="34906534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623463-B7E5-49E6-A56A-750BA01DFE31}"/>
              </a:ext>
            </a:extLst>
          </p:cNvPr>
          <p:cNvSpPr/>
          <p:nvPr/>
        </p:nvSpPr>
        <p:spPr>
          <a:xfrm rot="5400000">
            <a:off x="4016403" y="-4064367"/>
            <a:ext cx="1111193" cy="9144000"/>
          </a:xfrm>
          <a:prstGeom prst="rect">
            <a:avLst/>
          </a:prstGeom>
          <a:solidFill>
            <a:srgbClr val="D153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 name="Content Placeholder 2"/>
          <p:cNvSpPr>
            <a:spLocks noGrp="1"/>
          </p:cNvSpPr>
          <p:nvPr>
            <p:ph idx="1"/>
          </p:nvPr>
        </p:nvSpPr>
        <p:spPr>
          <a:xfrm>
            <a:off x="6550176" y="1558485"/>
            <a:ext cx="2474469" cy="2169330"/>
          </a:xfrm>
        </p:spPr>
        <p:txBody>
          <a:bodyPr>
            <a:noAutofit/>
          </a:bodyPr>
          <a:lstStyle/>
          <a:p>
            <a:pPr marL="0" indent="0">
              <a:buNone/>
            </a:pPr>
            <a:r>
              <a:rPr lang="en-GB" sz="1800" b="1" dirty="0">
                <a:solidFill>
                  <a:srgbClr val="D1535C"/>
                </a:solidFill>
              </a:rPr>
              <a:t>KEY FINDING: </a:t>
            </a:r>
            <a:r>
              <a:rPr lang="en-GB" sz="1800" b="1" dirty="0">
                <a:solidFill>
                  <a:srgbClr val="1C59A2"/>
                </a:solidFill>
              </a:rPr>
              <a:t>The frequency and quality of interaction with migrant workers were the strongest predictor of individuals’ support for migrant workers. </a:t>
            </a:r>
          </a:p>
        </p:txBody>
      </p:sp>
      <p:sp>
        <p:nvSpPr>
          <p:cNvPr id="2" name="Title 1"/>
          <p:cNvSpPr>
            <a:spLocks noGrp="1"/>
          </p:cNvSpPr>
          <p:nvPr>
            <p:ph type="title"/>
          </p:nvPr>
        </p:nvSpPr>
        <p:spPr>
          <a:xfrm>
            <a:off x="353296" y="37026"/>
            <a:ext cx="8638673" cy="720453"/>
          </a:xfrm>
        </p:spPr>
        <p:txBody>
          <a:bodyPr/>
          <a:lstStyle/>
          <a:p>
            <a:r>
              <a:rPr lang="en-GB" sz="2800" b="1" dirty="0">
                <a:solidFill>
                  <a:schemeClr val="bg1"/>
                </a:solidFill>
              </a:rPr>
              <a:t>What is going to change this? </a:t>
            </a:r>
            <a:br>
              <a:rPr lang="en-GB" sz="2800" b="1" dirty="0">
                <a:solidFill>
                  <a:schemeClr val="bg1"/>
                </a:solidFill>
              </a:rPr>
            </a:br>
            <a:r>
              <a:rPr lang="en-GB" sz="2800" b="1" dirty="0">
                <a:solidFill>
                  <a:schemeClr val="bg1"/>
                </a:solidFill>
              </a:rPr>
              <a:t>Interactions with Migrant Workers</a:t>
            </a:r>
          </a:p>
        </p:txBody>
      </p:sp>
      <p:pic>
        <p:nvPicPr>
          <p:cNvPr id="19458" name="Picture 2" descr="https://ucb38bddf52d8384415f96de0f5b.previews.dropboxusercontent.com/p/thumb/AArcQtKye44y4gcj5yyRA0t_UdDhqHSgyKRHQ9KzHYrBTojaHl_PVjHzwQwjKcl5VMoJfCi2aSObzEqo3OhU9H999T-JoWcYnG5RIgPk5yyXerqVplpAzM1XZPUO1OqUq3Vrw9M9-k505GDVrzubEWXbOtDIImOE15FMlSAY8qxxs13bbU-yd2Wlrkav87afg2OhHxt__8OfH7fdeer4Y6uaei5C6pyB9GdDLi5od-SBbEtat-sUVO1soMJ5oS4fMuLjFXoq4GLsStHw9xMl7kJOoyjliccj7eYSRRUFcMVofTrw9zPL-J1dfvA4A3tGJTZ2NPg3f0PC_dOx1zpWuKmr85_ryHJ92X3-ZuimN20SkQ/p.png?fv_content=true&amp;size_mod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55" y="1618103"/>
            <a:ext cx="6354645" cy="20500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29705" y="1201280"/>
            <a:ext cx="5631138" cy="369332"/>
          </a:xfrm>
          <a:prstGeom prst="rect">
            <a:avLst/>
          </a:prstGeom>
          <a:noFill/>
        </p:spPr>
        <p:txBody>
          <a:bodyPr wrap="square" rtlCol="0">
            <a:spAutoFit/>
          </a:bodyPr>
          <a:lstStyle/>
          <a:p>
            <a:r>
              <a:rPr lang="en-GB" b="1" dirty="0">
                <a:solidFill>
                  <a:schemeClr val="accent1">
                    <a:lumMod val="75000"/>
                  </a:schemeClr>
                </a:solidFill>
              </a:rPr>
              <a:t>Frequency of Interaction with Migrant Workers</a:t>
            </a:r>
          </a:p>
        </p:txBody>
      </p:sp>
      <p:sp>
        <p:nvSpPr>
          <p:cNvPr id="8" name="TextBox 7"/>
          <p:cNvSpPr txBox="1"/>
          <p:nvPr/>
        </p:nvSpPr>
        <p:spPr>
          <a:xfrm>
            <a:off x="582564" y="3831302"/>
            <a:ext cx="8471752" cy="1169551"/>
          </a:xfrm>
          <a:prstGeom prst="rect">
            <a:avLst/>
          </a:prstGeom>
          <a:noFill/>
        </p:spPr>
        <p:txBody>
          <a:bodyPr wrap="square" rtlCol="0">
            <a:spAutoFit/>
          </a:bodyPr>
          <a:lstStyle/>
          <a:p>
            <a:r>
              <a:rPr lang="en-IN" sz="1400" dirty="0">
                <a:solidFill>
                  <a:srgbClr val="39275F"/>
                </a:solidFill>
                <a:latin typeface="Circular Std Book" panose="020B0604020101020102" pitchFamily="34" charset="0"/>
              </a:rPr>
              <a:t>Respondents who reported more frequent and closer interactions with migrant workers had better attitudes towards them (consistent with 2010 findings)</a:t>
            </a:r>
          </a:p>
          <a:p>
            <a:endParaRPr lang="en-IN" sz="1400" u="sng" dirty="0">
              <a:solidFill>
                <a:srgbClr val="39275F"/>
              </a:solidFill>
              <a:latin typeface="Circular Std Book" panose="020B0604020101020102" pitchFamily="34" charset="0"/>
            </a:endParaRPr>
          </a:p>
          <a:p>
            <a:r>
              <a:rPr lang="en-IN" sz="1400" u="sng" dirty="0">
                <a:solidFill>
                  <a:srgbClr val="39275F"/>
                </a:solidFill>
                <a:latin typeface="Circular Std Book" panose="020B0604020101020102" pitchFamily="34" charset="0"/>
              </a:rPr>
              <a:t>EXCEPT for employers of domestic workers </a:t>
            </a:r>
            <a:r>
              <a:rPr lang="en-IN" sz="1400" dirty="0">
                <a:solidFill>
                  <a:srgbClr val="39275F"/>
                </a:solidFill>
                <a:latin typeface="Circular Std Book" panose="020B0604020101020102" pitchFamily="34" charset="0"/>
              </a:rPr>
              <a:t>whose attitudes were stable (vis-à-vis 2010) in Singapore but declined in Malaysia and Thailand.</a:t>
            </a:r>
            <a:endParaRPr lang="en-GB" sz="1400" dirty="0">
              <a:solidFill>
                <a:srgbClr val="39275F"/>
              </a:solidFill>
            </a:endParaRPr>
          </a:p>
        </p:txBody>
      </p:sp>
    </p:spTree>
    <p:extLst>
      <p:ext uri="{BB962C8B-B14F-4D97-AF65-F5344CB8AC3E}">
        <p14:creationId xmlns:p14="http://schemas.microsoft.com/office/powerpoint/2010/main" val="10529987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623463-B7E5-49E6-A56A-750BA01DFE31}"/>
              </a:ext>
            </a:extLst>
          </p:cNvPr>
          <p:cNvSpPr/>
          <p:nvPr/>
        </p:nvSpPr>
        <p:spPr>
          <a:xfrm rot="5400000">
            <a:off x="4016403" y="-4064367"/>
            <a:ext cx="1111193" cy="9144000"/>
          </a:xfrm>
          <a:prstGeom prst="rect">
            <a:avLst/>
          </a:prstGeom>
          <a:solidFill>
            <a:srgbClr val="D153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a:xfrm>
            <a:off x="277395" y="257712"/>
            <a:ext cx="8638673" cy="720453"/>
          </a:xfrm>
        </p:spPr>
        <p:txBody>
          <a:bodyPr/>
          <a:lstStyle/>
          <a:p>
            <a:r>
              <a:rPr lang="en-GB" sz="2800" b="1" dirty="0">
                <a:solidFill>
                  <a:schemeClr val="bg1"/>
                </a:solidFill>
              </a:rPr>
              <a:t>Improving Domestic Work While There is Public Support</a:t>
            </a:r>
          </a:p>
        </p:txBody>
      </p:sp>
      <p:pic>
        <p:nvPicPr>
          <p:cNvPr id="10" name="Picture 9">
            <a:extLst>
              <a:ext uri="{FF2B5EF4-FFF2-40B4-BE49-F238E27FC236}">
                <a16:creationId xmlns:a16="http://schemas.microsoft.com/office/drawing/2014/main" id="{6052584D-3999-4DFE-8E82-4980A1AB2B9C}"/>
              </a:ext>
            </a:extLst>
          </p:cNvPr>
          <p:cNvPicPr>
            <a:picLocks noChangeAspect="1"/>
          </p:cNvPicPr>
          <p:nvPr/>
        </p:nvPicPr>
        <p:blipFill>
          <a:blip r:embed="rId3"/>
          <a:stretch>
            <a:fillRect/>
          </a:stretch>
        </p:blipFill>
        <p:spPr>
          <a:xfrm>
            <a:off x="468889" y="2300689"/>
            <a:ext cx="8490724" cy="2389477"/>
          </a:xfrm>
          <a:prstGeom prst="rect">
            <a:avLst/>
          </a:prstGeom>
        </p:spPr>
      </p:pic>
      <p:sp>
        <p:nvSpPr>
          <p:cNvPr id="11" name="TextBox 10">
            <a:extLst>
              <a:ext uri="{FF2B5EF4-FFF2-40B4-BE49-F238E27FC236}">
                <a16:creationId xmlns:a16="http://schemas.microsoft.com/office/drawing/2014/main" id="{CF50B7A3-F0B1-4645-8141-5092A8EFD36A}"/>
              </a:ext>
            </a:extLst>
          </p:cNvPr>
          <p:cNvSpPr txBox="1"/>
          <p:nvPr/>
        </p:nvSpPr>
        <p:spPr>
          <a:xfrm>
            <a:off x="1010991" y="1592803"/>
            <a:ext cx="7664120" cy="707886"/>
          </a:xfrm>
          <a:prstGeom prst="rect">
            <a:avLst/>
          </a:prstGeom>
          <a:noFill/>
        </p:spPr>
        <p:txBody>
          <a:bodyPr wrap="square" rtlCol="0">
            <a:spAutoFit/>
          </a:bodyPr>
          <a:lstStyle/>
          <a:p>
            <a:r>
              <a:rPr lang="en-GB" sz="2000" b="1" dirty="0">
                <a:solidFill>
                  <a:schemeClr val="accent1">
                    <a:lumMod val="75000"/>
                  </a:schemeClr>
                </a:solidFill>
              </a:rPr>
              <a:t>Support for improved labour conditions for domestic migrant workers</a:t>
            </a:r>
          </a:p>
          <a:p>
            <a:endParaRPr lang="en-GB" sz="2000" b="1" dirty="0">
              <a:solidFill>
                <a:schemeClr val="accent1">
                  <a:lumMod val="75000"/>
                </a:schemeClr>
              </a:solidFill>
            </a:endParaRPr>
          </a:p>
        </p:txBody>
      </p:sp>
    </p:spTree>
    <p:extLst>
      <p:ext uri="{BB962C8B-B14F-4D97-AF65-F5344CB8AC3E}">
        <p14:creationId xmlns:p14="http://schemas.microsoft.com/office/powerpoint/2010/main" val="17935868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419BD016FA70F842BC377DF2E980158B" ma:contentTypeVersion="12" ma:contentTypeDescription="Create a new document." ma:contentTypeScope="" ma:versionID="42c4fa524ee4827e24a70e962149ffbb">
  <xsd:schema xmlns:xsd="http://www.w3.org/2001/XMLSchema" xmlns:xs="http://www.w3.org/2001/XMLSchema" xmlns:p="http://schemas.microsoft.com/office/2006/metadata/properties" xmlns:ns1="http://schemas.microsoft.com/sharepoint/v3" xmlns:ns2="878b0d21-155b-4ec0-b795-80adec0f3329" xmlns:ns3="b5396a58-3bb7-462e-9805-51434cc3d3e0" targetNamespace="http://schemas.microsoft.com/office/2006/metadata/properties" ma:root="true" ma:fieldsID="b6f11b2218a043096786affbfbdf9df6" ns1:_="" ns2:_="" ns3:_="">
    <xsd:import namespace="http://schemas.microsoft.com/sharepoint/v3"/>
    <xsd:import namespace="878b0d21-155b-4ec0-b795-80adec0f3329"/>
    <xsd:import namespace="b5396a58-3bb7-462e-9805-51434cc3d3e0"/>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3:TaxCatchAll" minOccurs="0"/>
                <xsd:element ref="ns3:TaxCatchAllLabel" minOccurs="0"/>
                <xsd:element ref="ns2:p1a0af296abb421c86260382d7517b77" minOccurs="0"/>
                <xsd:element ref="ns2:l7511195fc364c7ba5a2662c7743290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ma:readOnly="false">
      <xsd:simpleType>
        <xsd:restriction base="dms:Unknown"/>
      </xsd:simpleType>
    </xsd:element>
    <xsd:element name="PublishingExpirationDate" ma:index="9" nillable="true" ma:displayName="Scheduling End Date" ma:description=""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78b0d21-155b-4ec0-b795-80adec0f332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p1a0af296abb421c86260382d7517b77" ma:index="15" ma:taxonomy="true" ma:internalName="p1a0af296abb421c86260382d7517b77" ma:taxonomyFieldName="ILODocumentType" ma:displayName="ILODocumentType" ma:default="" ma:fieldId="{91a0af29-6abb-421c-8626-0382d7517b77}" ma:sspId="cf5d3917-ff46-4619-8a71-85dd69c1901b" ma:termSetId="66c08a96-feec-444e-9b18-1c196a8e9a84" ma:anchorId="00000000-0000-0000-0000-000000000000" ma:open="false" ma:isKeyword="false">
      <xsd:complexType>
        <xsd:sequence>
          <xsd:element ref="pc:Terms" minOccurs="0" maxOccurs="1"/>
        </xsd:sequence>
      </xsd:complexType>
    </xsd:element>
    <xsd:element name="l7511195fc364c7ba5a2662c7743290d" ma:index="17" ma:taxonomy="true" ma:internalName="l7511195fc364c7ba5a2662c7743290d" ma:taxonomyFieldName="ILOLanguage" ma:displayName="ILOLanguage" ma:readOnly="false" ma:default="" ma:fieldId="{57511195-fc36-4c7b-a5a2-662c7743290d}" ma:taxonomyMulti="true" ma:sspId="cf5d3917-ff46-4619-8a71-85dd69c1901b" ma:termSetId="7713086f-77c1-4558-92f4-f54455018e20"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5396a58-3bb7-462e-9805-51434cc3d3e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ad477ad-3e71-4345-bf4a-1a1de5c0e421}" ma:internalName="TaxCatchAll" ma:showField="CatchAllData" ma:web="878b0d21-155b-4ec0-b795-80adec0f3329">
      <xsd:complexType>
        <xsd:complexContent>
          <xsd:extension base="dms:MultiChoiceLookup">
            <xsd:sequence>
              <xsd:element name="Value" type="dms:Lookup" maxOccurs="unbounded" minOccurs="0" nillable="true"/>
            </xsd:sequence>
          </xsd:extension>
        </xsd:complexContent>
      </xsd:complexType>
    </xsd:element>
    <xsd:element name="TaxCatchAllLabel" ma:index="14" nillable="true" ma:displayName="Taxonomy Catch All Column1" ma:hidden="true" ma:list="{6ad477ad-3e71-4345-bf4a-1a1de5c0e421}" ma:internalName="TaxCatchAllLabel" ma:readOnly="true" ma:showField="CatchAllDataLabel" ma:web="878b0d21-155b-4ec0-b795-80adec0f33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878b0d21-155b-4ec0-b795-80adec0f3329">DOCID-2092872618-353</_dlc_DocId>
    <_dlc_DocIdUrl xmlns="878b0d21-155b-4ec0-b795-80adec0f3329">
      <Url>https://intranet.ilo.org/en-us/ILO100/_layouts/15/DocIdRedir.aspx?ID=DOCID-2092872618-353</Url>
      <Description>DOCID-2092872618-353</Description>
    </_dlc_DocIdUrl>
    <_dlc_DocIdPersistId xmlns="878b0d21-155b-4ec0-b795-80adec0f3329">false</_dlc_DocIdPersistId>
    <l7511195fc364c7ba5a2662c7743290d xmlns="878b0d21-155b-4ec0-b795-80adec0f3329">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501f1053-401d-4bf0-bb7e-b6b0dfcb4f84</TermId>
        </TermInfo>
      </Terms>
    </l7511195fc364c7ba5a2662c7743290d>
    <p1a0af296abb421c86260382d7517b77 xmlns="878b0d21-155b-4ec0-b795-80adec0f3329">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2c5845cc-0b13-4702-a8ee-3136c6fad6f2</TermId>
        </TermInfo>
      </Terms>
    </p1a0af296abb421c86260382d7517b77>
    <TaxCatchAll xmlns="b5396a58-3bb7-462e-9805-51434cc3d3e0">
      <Value>22</Value>
      <Value>45</Value>
    </TaxCatchAll>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06B881A4-B8C5-483C-B480-8BF26C1C251C}">
  <ds:schemaRefs>
    <ds:schemaRef ds:uri="http://schemas.microsoft.com/sharepoint/events"/>
  </ds:schemaRefs>
</ds:datastoreItem>
</file>

<file path=customXml/itemProps3.xml><?xml version="1.0" encoding="utf-8"?>
<ds:datastoreItem xmlns:ds="http://schemas.openxmlformats.org/officeDocument/2006/customXml" ds:itemID="{239354A0-7377-41BA-8921-C9EF28EF64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78b0d21-155b-4ec0-b795-80adec0f3329"/>
    <ds:schemaRef ds:uri="b5396a58-3bb7-462e-9805-51434cc3d3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B6F2769-7194-4217-93D3-3AF3A4742282}">
  <ds:schemaRefs>
    <ds:schemaRef ds:uri="http://purl.org/dc/dcmitype/"/>
    <ds:schemaRef ds:uri="b5396a58-3bb7-462e-9805-51434cc3d3e0"/>
    <ds:schemaRef ds:uri="http://purl.org/dc/terms/"/>
    <ds:schemaRef ds:uri="http://schemas.microsoft.com/office/2006/metadata/properties"/>
    <ds:schemaRef ds:uri="http://schemas.microsoft.com/office/infopath/2007/PartnerControls"/>
    <ds:schemaRef ds:uri="http://schemas.microsoft.com/office/2006/documentManagement/types"/>
    <ds:schemaRef ds:uri="http://purl.org/dc/elements/1.1/"/>
    <ds:schemaRef ds:uri="http://www.w3.org/XML/1998/namespace"/>
    <ds:schemaRef ds:uri="http://schemas.openxmlformats.org/package/2006/metadata/core-properties"/>
    <ds:schemaRef ds:uri="878b0d21-155b-4ec0-b795-80adec0f3329"/>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ILO100_PPTX_EN (1)</Template>
  <TotalTime>1660</TotalTime>
  <Words>683</Words>
  <Application>Microsoft Office PowerPoint</Application>
  <PresentationFormat>On-screen Show (16:9)</PresentationFormat>
  <Paragraphs>54</Paragraphs>
  <Slides>10</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宋体</vt:lpstr>
      <vt:lpstr>Wingdings</vt:lpstr>
      <vt:lpstr>Circular Std Book</vt:lpstr>
      <vt:lpstr>Arial</vt:lpstr>
      <vt:lpstr>Calibri</vt:lpstr>
      <vt:lpstr>Circular Std Black</vt:lpstr>
      <vt:lpstr>Office Theme</vt:lpstr>
      <vt:lpstr>PowerPoint Presentation</vt:lpstr>
      <vt:lpstr>Study Scope</vt:lpstr>
      <vt:lpstr>Overall Drop in Public Support since 2010</vt:lpstr>
      <vt:lpstr>What is the narrative?  Public Attitudes about Migrants Filling Labour Market Shortages</vt:lpstr>
      <vt:lpstr>PowerPoint Presentation</vt:lpstr>
      <vt:lpstr>What is the narrative? Migrants and Crime: Unfounded Fears</vt:lpstr>
      <vt:lpstr>Social Inclusion vs. Social Threats</vt:lpstr>
      <vt:lpstr>What is going to change this?  Interactions with Migrant Workers</vt:lpstr>
      <vt:lpstr>Improving Domestic Work While There is Public Support</vt:lpstr>
      <vt:lpstr>Thank you</vt:lpstr>
    </vt:vector>
  </TitlesOfParts>
  <Company>ILO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Attitudes Toward Migrant Workers in Japan, Malaysia, Singapore &amp; Thailand</dc:title>
  <dc:creator>Napier-Moore, Rebecca</dc:creator>
  <cp:keywords/>
  <dc:description/>
  <cp:lastModifiedBy>ILO</cp:lastModifiedBy>
  <cp:revision>51</cp:revision>
  <cp:lastPrinted>2019-12-16T04:38:01Z</cp:lastPrinted>
  <dcterms:created xsi:type="dcterms:W3CDTF">2019-12-10T12:02:39Z</dcterms:created>
  <dcterms:modified xsi:type="dcterms:W3CDTF">2019-12-16T08:12:58Z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0x010100419BD016FA70F842BC377DF2E980158B</vt:lpwstr>
  </property>
  <property fmtid="{D5CDD505-2E9C-101B-9397-08002B2CF9AE}" pid="3" name="_dlc_DocIdItemGuid">
    <vt:lpwstr>78f05d1b-299b-4258-bc9c-d79d52ca97db</vt:lpwstr>
  </property>
  <property fmtid="{D5CDD505-2E9C-101B-9397-08002B2CF9AE}" pid="4" name="Order">
    <vt:r8>35300</vt:r8>
  </property>
  <property fmtid="{D5CDD505-2E9C-101B-9397-08002B2CF9AE}" pid="5" name="vti_imgdate">
    <vt:lpwstr/>
  </property>
  <property fmtid="{D5CDD505-2E9C-101B-9397-08002B2CF9AE}" pid="6" name="_SourceUrl">
    <vt:lpwstr/>
  </property>
  <property fmtid="{D5CDD505-2E9C-101B-9397-08002B2CF9AE}" pid="7" name="_SharedFileIndex">
    <vt:lpwstr/>
  </property>
  <property fmtid="{D5CDD505-2E9C-101B-9397-08002B2CF9AE}" pid="8" name="p1a0af296abb421c86260382d7517b77">
    <vt:lpwstr>template|2c5845cc-0b13-4702-a8ee-3136c6fad6f2</vt:lpwstr>
  </property>
  <property fmtid="{D5CDD505-2E9C-101B-9397-08002B2CF9AE}" pid="9" name="ILOLanguage">
    <vt:lpwstr>45;#English|501f1053-401d-4bf0-bb7e-b6b0dfcb4f84</vt:lpwstr>
  </property>
  <property fmtid="{D5CDD505-2E9C-101B-9397-08002B2CF9AE}" pid="10" name="ILODocumentType">
    <vt:lpwstr>22;#template|2c5845cc-0b13-4702-a8ee-3136c6fad6f2</vt:lpwstr>
  </property>
  <property fmtid="{D5CDD505-2E9C-101B-9397-08002B2CF9AE}" pid="11" name="TaxCatchAll">
    <vt:lpwstr>22;#template|2c5845cc-0b13-4702-a8ee-3136c6fad6f2;#45;#English|501f1053-401d-4bf0-bb7e-b6b0dfcb4f84</vt:lpwstr>
  </property>
  <property fmtid="{D5CDD505-2E9C-101B-9397-08002B2CF9AE}" pid="12" name="l7511195fc364c7ba5a2662c7743290d">
    <vt:lpwstr>English|501f1053-401d-4bf0-bb7e-b6b0dfcb4f84</vt:lpwstr>
  </property>
  <property fmtid="{D5CDD505-2E9C-101B-9397-08002B2CF9AE}" pid="13" name="xd_Signature">
    <vt:bool>false</vt:bool>
  </property>
  <property fmtid="{D5CDD505-2E9C-101B-9397-08002B2CF9AE}" pid="14" name="xd_ProgID">
    <vt:lpwstr/>
  </property>
  <property fmtid="{D5CDD505-2E9C-101B-9397-08002B2CF9AE}" pid="15" name="TemplateUrl">
    <vt:lpwstr/>
  </property>
</Properties>
</file>