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sldIdLst>
    <p:sldId id="256" r:id="rId4"/>
    <p:sldId id="257" r:id="rId5"/>
    <p:sldId id="258" r:id="rId6"/>
    <p:sldId id="260" r:id="rId7"/>
    <p:sldId id="267" r:id="rId8"/>
    <p:sldId id="265" r:id="rId9"/>
    <p:sldId id="259" r:id="rId10"/>
    <p:sldId id="268"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56" autoAdjust="0"/>
    <p:restoredTop sz="94660"/>
  </p:normalViewPr>
  <p:slideViewPr>
    <p:cSldViewPr snapToGrid="0">
      <p:cViewPr varScale="1">
        <p:scale>
          <a:sx n="69" d="100"/>
          <a:sy n="69" d="100"/>
        </p:scale>
        <p:origin x="55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07405-E086-0D94-E02F-7D2C815C8C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1710ED2F-487F-D1DF-2726-082DACEE8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54CD569B-8ECF-1DDE-48E2-97FD5ECCADA2}"/>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a:extLst>
              <a:ext uri="{FF2B5EF4-FFF2-40B4-BE49-F238E27FC236}">
                <a16:creationId xmlns:a16="http://schemas.microsoft.com/office/drawing/2014/main" xmlns="" id="{F0FCE8F9-AE9B-4E07-A74F-ABDC58DCF4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253E087-045E-0C2C-80F3-C0224F7744C9}"/>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283385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64833A-0947-CD31-3D7B-A5E93F2F2E3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6C9B3E4-DB38-06CF-BCE5-542F7DFCAB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4DD8140-D210-86A8-6059-3B0A12EB0E62}"/>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a:extLst>
              <a:ext uri="{FF2B5EF4-FFF2-40B4-BE49-F238E27FC236}">
                <a16:creationId xmlns:a16="http://schemas.microsoft.com/office/drawing/2014/main" xmlns="" id="{FDB67F00-BF81-E245-EEAC-B348B8135BF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82FBA85-B47D-085D-4BAB-9579F124BF86}"/>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115848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C818AD-D3E6-31EC-6173-7C0CD1EA6D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C6DDBE3F-62FA-93EA-DE2A-B05B8F0DD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3C028C5-C1B5-2F88-304A-E08B5855CCE9}"/>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a:extLst>
              <a:ext uri="{FF2B5EF4-FFF2-40B4-BE49-F238E27FC236}">
                <a16:creationId xmlns:a16="http://schemas.microsoft.com/office/drawing/2014/main" xmlns="" id="{28BFCE88-08A5-093E-E414-6EB11B3D1A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C5CAA96-5BB5-7D29-8651-DA6E49C8EA8B}"/>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7078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441B2EC8-FE8B-4713-87C7-FBA35F062028}"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99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4923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32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176936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41B2EC8-FE8B-4713-87C7-FBA35F062028}"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561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41B2EC8-FE8B-4713-87C7-FBA35F062028}"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5230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291711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1B2EC8-FE8B-4713-87C7-FBA35F062028}"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2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4D23C1-53BA-DD0E-13F6-14DBE6D8196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FBCBBFCF-799F-902B-EEDB-A29D5C6E0B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A9ACEC8-511A-5CEC-1319-CABA1B212E2E}"/>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a:extLst>
              <a:ext uri="{FF2B5EF4-FFF2-40B4-BE49-F238E27FC236}">
                <a16:creationId xmlns:a16="http://schemas.microsoft.com/office/drawing/2014/main" xmlns="" id="{6F71C1BF-8369-5CFD-46A9-D8C1630515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AE5076E7-645D-694C-E602-71981CF915B1}"/>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632189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83980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343867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6096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34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2920966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3014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910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11074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8936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76941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1BF30-FC19-D64A-4109-1267A12838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56C3CF87-5808-A80A-8463-CE22C1EF4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3E97482-0016-DDC7-EE0B-2BEEE3DA219D}"/>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a:extLst>
              <a:ext uri="{FF2B5EF4-FFF2-40B4-BE49-F238E27FC236}">
                <a16:creationId xmlns:a16="http://schemas.microsoft.com/office/drawing/2014/main" xmlns="" id="{977D8DDE-5220-BB8C-CF2E-257F049035F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5CB55D3-3D42-A819-8B07-4D21BF3C1AE9}"/>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2749886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1415490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2013028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2567900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8" name="Footer Placeholder 7"/>
          <p:cNvSpPr>
            <a:spLocks noGrp="1"/>
          </p:cNvSpPr>
          <p:nvPr>
            <p:ph type="ftr" sz="quarter" idx="11"/>
          </p:nvPr>
        </p:nvSpPr>
        <p:spPr/>
        <p:txBody>
          <a:bodyPr/>
          <a:lstStyle/>
          <a:p>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1504771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4" name="Footer Placeholder 3"/>
          <p:cNvSpPr>
            <a:spLocks noGrp="1"/>
          </p:cNvSpPr>
          <p:nvPr>
            <p:ph type="ftr" sz="quarter" idx="11"/>
          </p:nvPr>
        </p:nvSpPr>
        <p:spPr/>
        <p:txBody>
          <a:bodyPr/>
          <a:lstStyle/>
          <a:p>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186715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851203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049172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4060099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1739290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41B2EC8-FE8B-4713-87C7-FBA35F062028}" type="slidenum">
              <a:rPr lang="en-IN" smtClean="0"/>
              <a:pPr/>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360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9E8C26-BFB5-0E86-2DDD-0D0C86377E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6AA72BC-3E44-ED49-896C-02856DF6F1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BEC98615-5195-9D91-6307-CD170FF6DB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0A5471E-FCB3-4971-8897-51249517330C}"/>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a:extLst>
              <a:ext uri="{FF2B5EF4-FFF2-40B4-BE49-F238E27FC236}">
                <a16:creationId xmlns:a16="http://schemas.microsoft.com/office/drawing/2014/main" xmlns="" id="{035F2E39-9020-BB5E-F0C8-9E3ADE73E77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F63AFE6-3838-9124-108A-F012D81CBB1A}"/>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6622198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241397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1B2EC8-FE8B-4713-87C7-FBA35F062028}" type="slidenum">
              <a:rPr lang="en-IN" smtClean="0"/>
              <a:pPr/>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0801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216764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630812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5" name="Footer Placeholder 4"/>
          <p:cNvSpPr>
            <a:spLocks noGrp="1"/>
          </p:cNvSpPr>
          <p:nvPr>
            <p:ph type="ftr" sz="quarter" idx="11"/>
          </p:nvPr>
        </p:nvSpPr>
        <p:spPr/>
        <p:txBody>
          <a:bodyPr/>
          <a:lstStyle/>
          <a:p>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49565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BDB690-FEDD-C707-0FA0-5607F934B6F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5D9054E-C39C-9292-4AE4-0E75894BC7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4BE9642-7DCD-CE51-3D75-D9473C5EBE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E7CA9A6C-158C-B74E-4E9C-CC868E364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55C703-7527-4E06-8DE0-07F9EBCE64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C4572C4C-68FB-D501-CBB9-4013B4B46475}"/>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8" name="Footer Placeholder 7">
            <a:extLst>
              <a:ext uri="{FF2B5EF4-FFF2-40B4-BE49-F238E27FC236}">
                <a16:creationId xmlns:a16="http://schemas.microsoft.com/office/drawing/2014/main" xmlns="" id="{BF35FB9C-E467-4103-7372-547B8FEF144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DB8737AB-3241-62DB-FFB5-BE9DC82FD746}"/>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330707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F4A01-2AD9-5AEA-2A26-A0D06625138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B2A91A4-EF4D-61EE-87F9-4DB6EDD31A2C}"/>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4" name="Footer Placeholder 3">
            <a:extLst>
              <a:ext uri="{FF2B5EF4-FFF2-40B4-BE49-F238E27FC236}">
                <a16:creationId xmlns:a16="http://schemas.microsoft.com/office/drawing/2014/main" xmlns="" id="{648FEA7E-3F95-1CFC-8FD1-C16F22EDFEE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7C029B3C-FA41-1C83-8C23-FDE77BA6019E}"/>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186481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529837F-5D6D-B8A3-4B35-B854613AA1CA}"/>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3" name="Footer Placeholder 2">
            <a:extLst>
              <a:ext uri="{FF2B5EF4-FFF2-40B4-BE49-F238E27FC236}">
                <a16:creationId xmlns:a16="http://schemas.microsoft.com/office/drawing/2014/main" xmlns="" id="{5D3E0156-FC74-E78C-4A55-72F9B78C569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29935731-78A3-9B6C-A0D0-639108C99AA4}"/>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60059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8A480-79CD-DDA1-1F6A-CA814B3DD3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565A593-8C94-3C20-3876-F14D89C0D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8F86CC8B-1DA3-B69C-B1BF-25DABC05C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27E9D61-16E1-5F6D-0BA6-9E6EF9A16C34}"/>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a:extLst>
              <a:ext uri="{FF2B5EF4-FFF2-40B4-BE49-F238E27FC236}">
                <a16:creationId xmlns:a16="http://schemas.microsoft.com/office/drawing/2014/main" xmlns="" id="{2DBFFB71-2470-B071-FD2C-3905DCCF62A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503AEDA-E58D-7B76-85B7-0414E4361384}"/>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288513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34310-3792-AF79-35E9-442D48299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13CE9E5D-FC2B-B09E-965E-1C43499A0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A939A231-7707-6C88-7C5D-05A78E38C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AD73BB-810C-1FAD-A4D4-9BB7C23C0249}"/>
              </a:ext>
            </a:extLst>
          </p:cNvPr>
          <p:cNvSpPr>
            <a:spLocks noGrp="1"/>
          </p:cNvSpPr>
          <p:nvPr>
            <p:ph type="dt" sz="half" idx="10"/>
          </p:nvPr>
        </p:nvSpPr>
        <p:spPr/>
        <p:txBody>
          <a:bodyPr/>
          <a:lstStyle/>
          <a:p>
            <a:fld id="{08F0C4B4-E23A-45BE-9A57-16B4CCE37658}" type="datetimeFigureOut">
              <a:rPr lang="en-IN" smtClean="0"/>
              <a:pPr/>
              <a:t>28-05-2022</a:t>
            </a:fld>
            <a:endParaRPr lang="en-IN"/>
          </a:p>
        </p:txBody>
      </p:sp>
      <p:sp>
        <p:nvSpPr>
          <p:cNvPr id="6" name="Footer Placeholder 5">
            <a:extLst>
              <a:ext uri="{FF2B5EF4-FFF2-40B4-BE49-F238E27FC236}">
                <a16:creationId xmlns:a16="http://schemas.microsoft.com/office/drawing/2014/main" xmlns="" id="{FF0F7F3A-D155-9C20-A574-6432661C15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B0D710FE-255D-ADFE-74D6-1B8632C34FA4}"/>
              </a:ext>
            </a:extLst>
          </p:cNvPr>
          <p:cNvSpPr>
            <a:spLocks noGrp="1"/>
          </p:cNvSpPr>
          <p:nvPr>
            <p:ph type="sldNum" sz="quarter" idx="12"/>
          </p:nvPr>
        </p:nvSpPr>
        <p:spPr/>
        <p:txBody>
          <a:bodyPr/>
          <a:lstStyle/>
          <a:p>
            <a:fld id="{441B2EC8-FE8B-4713-87C7-FBA35F062028}" type="slidenum">
              <a:rPr lang="en-IN" smtClean="0"/>
              <a:pPr/>
              <a:t>‹#›</a:t>
            </a:fld>
            <a:endParaRPr lang="en-IN"/>
          </a:p>
        </p:txBody>
      </p:sp>
    </p:spTree>
    <p:extLst>
      <p:ext uri="{BB962C8B-B14F-4D97-AF65-F5344CB8AC3E}">
        <p14:creationId xmlns:p14="http://schemas.microsoft.com/office/powerpoint/2010/main" val="270831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9185005-FFDB-B090-3E97-CF1FDD03BF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6662754-C7B7-7A1E-F14C-AD019B1210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B9C0C335-1AEF-66ED-5DAD-52A73A928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0C4B4-E23A-45BE-9A57-16B4CCE37658}" type="datetimeFigureOut">
              <a:rPr lang="en-IN" smtClean="0"/>
              <a:pPr/>
              <a:t>28-05-2022</a:t>
            </a:fld>
            <a:endParaRPr lang="en-IN"/>
          </a:p>
        </p:txBody>
      </p:sp>
      <p:sp>
        <p:nvSpPr>
          <p:cNvPr id="5" name="Footer Placeholder 4">
            <a:extLst>
              <a:ext uri="{FF2B5EF4-FFF2-40B4-BE49-F238E27FC236}">
                <a16:creationId xmlns:a16="http://schemas.microsoft.com/office/drawing/2014/main" xmlns="" id="{C6FB4608-4259-0D52-2368-42994C4015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3C3EA28E-62B3-E5BA-4269-E0EF26F196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B2EC8-FE8B-4713-87C7-FBA35F062028}" type="slidenum">
              <a:rPr lang="en-IN" smtClean="0"/>
              <a:pPr/>
              <a:t>‹#›</a:t>
            </a:fld>
            <a:endParaRPr lang="en-IN"/>
          </a:p>
        </p:txBody>
      </p:sp>
    </p:spTree>
    <p:extLst>
      <p:ext uri="{BB962C8B-B14F-4D97-AF65-F5344CB8AC3E}">
        <p14:creationId xmlns:p14="http://schemas.microsoft.com/office/powerpoint/2010/main" val="140222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8F0C4B4-E23A-45BE-9A57-16B4CCE37658}" type="datetimeFigureOut">
              <a:rPr lang="en-IN" smtClean="0"/>
              <a:pPr/>
              <a:t>28-05-2022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41B2EC8-FE8B-4713-87C7-FBA35F062028}" type="slidenum">
              <a:rPr lang="en-IN" smtClean="0"/>
              <a:pPr/>
              <a:t>‹#›</a:t>
            </a:fld>
            <a:endParaRPr lang="en-IN"/>
          </a:p>
        </p:txBody>
      </p:sp>
    </p:spTree>
    <p:extLst>
      <p:ext uri="{BB962C8B-B14F-4D97-AF65-F5344CB8AC3E}">
        <p14:creationId xmlns:p14="http://schemas.microsoft.com/office/powerpoint/2010/main" val="937924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8F0C4B4-E23A-45BE-9A57-16B4CCE37658}" type="datetimeFigureOut">
              <a:rPr lang="en-IN" smtClean="0"/>
              <a:pPr/>
              <a:t>28-05-2022</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41B2EC8-FE8B-4713-87C7-FBA35F062028}" type="slidenum">
              <a:rPr lang="en-IN" smtClean="0"/>
              <a:pPr/>
              <a:t>‹#›</a:t>
            </a:fld>
            <a:endParaRPr lang="en-IN"/>
          </a:p>
        </p:txBody>
      </p:sp>
    </p:spTree>
    <p:extLst>
      <p:ext uri="{BB962C8B-B14F-4D97-AF65-F5344CB8AC3E}">
        <p14:creationId xmlns:p14="http://schemas.microsoft.com/office/powerpoint/2010/main" val="32296863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FA350-9FF1-FAA8-781B-F9342BA8BBC2}"/>
              </a:ext>
            </a:extLst>
          </p:cNvPr>
          <p:cNvSpPr>
            <a:spLocks noGrp="1"/>
          </p:cNvSpPr>
          <p:nvPr>
            <p:ph type="ctrTitle"/>
          </p:nvPr>
        </p:nvSpPr>
        <p:spPr>
          <a:xfrm>
            <a:off x="1601002" y="1815382"/>
            <a:ext cx="9144000" cy="2387600"/>
          </a:xfrm>
        </p:spPr>
        <p:txBody>
          <a:bodyPr>
            <a:normAutofit fontScale="90000"/>
          </a:bodyPr>
          <a:lstStyle/>
          <a:p>
            <a:r>
              <a:rPr lang="en-IN" sz="5000" b="0" i="0" dirty="0">
                <a:solidFill>
                  <a:srgbClr val="202124"/>
                </a:solidFill>
                <a:effectLst/>
                <a:latin typeface="Google Sans"/>
              </a:rPr>
              <a:t>Asia Regional Dialogue on Climate Justice</a:t>
            </a:r>
            <a:r>
              <a:rPr lang="en-IN" b="0" i="0" dirty="0">
                <a:solidFill>
                  <a:srgbClr val="202124"/>
                </a:solidFill>
                <a:effectLst/>
                <a:latin typeface="Google Sans"/>
              </a:rPr>
              <a:t/>
            </a:r>
            <a:br>
              <a:rPr lang="en-IN" b="0" i="0" dirty="0">
                <a:solidFill>
                  <a:srgbClr val="202124"/>
                </a:solidFill>
                <a:effectLst/>
                <a:latin typeface="Google Sans"/>
              </a:rPr>
            </a:br>
            <a:r>
              <a:rPr lang="en-US" sz="3900" dirty="0"/>
              <a:t>Through Indigenous Peoples Lens</a:t>
            </a:r>
            <a:r>
              <a:rPr lang="en-IN" dirty="0"/>
              <a:t/>
            </a:r>
            <a:br>
              <a:rPr lang="en-IN" dirty="0"/>
            </a:br>
            <a:endParaRPr lang="en-IN" dirty="0"/>
          </a:p>
        </p:txBody>
      </p:sp>
      <p:sp>
        <p:nvSpPr>
          <p:cNvPr id="3" name="Subtitle 2">
            <a:extLst>
              <a:ext uri="{FF2B5EF4-FFF2-40B4-BE49-F238E27FC236}">
                <a16:creationId xmlns:a16="http://schemas.microsoft.com/office/drawing/2014/main" xmlns="" id="{8FDC3C1A-5B09-230F-A63B-5692EA0FE07D}"/>
              </a:ext>
            </a:extLst>
          </p:cNvPr>
          <p:cNvSpPr>
            <a:spLocks noGrp="1"/>
          </p:cNvSpPr>
          <p:nvPr>
            <p:ph type="subTitle" idx="1"/>
          </p:nvPr>
        </p:nvSpPr>
        <p:spPr>
          <a:xfrm>
            <a:off x="2688165" y="3792351"/>
            <a:ext cx="6815669" cy="1320802"/>
          </a:xfrm>
        </p:spPr>
        <p:txBody>
          <a:bodyPr>
            <a:normAutofit/>
          </a:bodyPr>
          <a:lstStyle/>
          <a:p>
            <a:r>
              <a:rPr lang="en-US" sz="3500" i="0" dirty="0">
                <a:solidFill>
                  <a:srgbClr val="000000"/>
                </a:solidFill>
                <a:effectLst/>
                <a:latin typeface="Times New Roman" panose="02020603050405020304" pitchFamily="18" charset="0"/>
                <a:cs typeface="Times New Roman" panose="02020603050405020304" pitchFamily="18" charset="0"/>
              </a:rPr>
              <a:t>Sharing Experiences of being and working as defenders</a:t>
            </a:r>
            <a:endParaRPr lang="en-US" sz="3500" i="0" dirty="0">
              <a:solidFill>
                <a:srgbClr val="222222"/>
              </a:solidFill>
              <a:effectLst/>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95365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081F22-9F42-7071-04F0-37DF69D1336A}"/>
              </a:ext>
            </a:extLst>
          </p:cNvPr>
          <p:cNvSpPr>
            <a:spLocks noGrp="1"/>
          </p:cNvSpPr>
          <p:nvPr>
            <p:ph type="title"/>
          </p:nvPr>
        </p:nvSpPr>
        <p:spPr/>
        <p:txBody>
          <a:bodyPr/>
          <a:lstStyle/>
          <a:p>
            <a:r>
              <a:rPr lang="en-US" dirty="0"/>
              <a:t>WHY IP and land rights?</a:t>
            </a:r>
            <a:endParaRPr lang="en-IN" dirty="0"/>
          </a:p>
        </p:txBody>
      </p:sp>
      <p:sp>
        <p:nvSpPr>
          <p:cNvPr id="4" name="Content Placeholder 3">
            <a:extLst>
              <a:ext uri="{FF2B5EF4-FFF2-40B4-BE49-F238E27FC236}">
                <a16:creationId xmlns:a16="http://schemas.microsoft.com/office/drawing/2014/main" xmlns="" id="{5022F139-B67D-D47D-942E-236B7E80A53F}"/>
              </a:ext>
            </a:extLst>
          </p:cNvPr>
          <p:cNvSpPr>
            <a:spLocks noGrp="1"/>
          </p:cNvSpPr>
          <p:nvPr>
            <p:ph sz="half" idx="1"/>
          </p:nvPr>
        </p:nvSpPr>
        <p:spPr>
          <a:xfrm>
            <a:off x="7247477" y="1754037"/>
            <a:ext cx="4313864" cy="3777622"/>
          </a:xfrm>
        </p:spPr>
        <p:txBody>
          <a:bodyPr>
            <a:normAutofit fontScale="85000" lnSpcReduction="20000"/>
          </a:bodyPr>
          <a:lstStyle/>
          <a:p>
            <a:pPr lvl="1">
              <a:buNone/>
            </a:pPr>
            <a:r>
              <a:rPr lang="en-GB" sz="2600" dirty="0">
                <a:latin typeface="Arial" panose="020B0604020202020204" pitchFamily="34" charset="0"/>
                <a:ea typeface="Calibri" panose="020F0502020204030204" pitchFamily="34" charset="0"/>
                <a:cs typeface="Mangal" panose="02040503050203030202" pitchFamily="18" charset="0"/>
              </a:rPr>
              <a:t>F</a:t>
            </a:r>
            <a:r>
              <a:rPr lang="en-GB" sz="2600" dirty="0">
                <a:effectLst/>
                <a:latin typeface="Arial" panose="020B0604020202020204" pitchFamily="34" charset="0"/>
                <a:ea typeface="Calibri" panose="020F0502020204030204" pitchFamily="34" charset="0"/>
                <a:cs typeface="Mangal" panose="02040503050203030202" pitchFamily="18" charset="0"/>
              </a:rPr>
              <a:t>or indigenous peoples, the land associates </a:t>
            </a:r>
            <a:r>
              <a:rPr lang="en-GB" sz="2600" dirty="0">
                <a:latin typeface="Arial" panose="020B0604020202020204" pitchFamily="34" charset="0"/>
                <a:ea typeface="Calibri" panose="020F0502020204030204" pitchFamily="34" charset="0"/>
                <a:cs typeface="Mangal" panose="02040503050203030202" pitchFamily="18" charset="0"/>
              </a:rPr>
              <a:t>beyond monetary</a:t>
            </a:r>
            <a:r>
              <a:rPr lang="en-GB" sz="2600" dirty="0">
                <a:effectLst/>
                <a:latin typeface="Arial" panose="020B0604020202020204" pitchFamily="34" charset="0"/>
                <a:ea typeface="Calibri" panose="020F0502020204030204" pitchFamily="34" charset="0"/>
                <a:cs typeface="Mangal" panose="02040503050203030202" pitchFamily="18" charset="0"/>
              </a:rPr>
              <a:t> value. </a:t>
            </a:r>
          </a:p>
          <a:p>
            <a:r>
              <a:rPr lang="en-GB" sz="2800" dirty="0">
                <a:effectLst/>
                <a:latin typeface="Arial" panose="020B0604020202020204" pitchFamily="34" charset="0"/>
                <a:ea typeface="Calibri" panose="020F0502020204030204" pitchFamily="34" charset="0"/>
                <a:cs typeface="Mangal" panose="02040503050203030202" pitchFamily="18" charset="0"/>
              </a:rPr>
              <a:t>Their land which often is ancestral, associates with </a:t>
            </a:r>
            <a:r>
              <a:rPr lang="en-GB" sz="2800" b="1" dirty="0">
                <a:effectLst/>
                <a:latin typeface="Arial" panose="020B0604020202020204" pitchFamily="34" charset="0"/>
                <a:ea typeface="Calibri" panose="020F0502020204030204" pitchFamily="34" charset="0"/>
                <a:cs typeface="Mangal" panose="02040503050203030202" pitchFamily="18" charset="0"/>
              </a:rPr>
              <a:t>their lifestyle and livelihood</a:t>
            </a:r>
          </a:p>
          <a:p>
            <a:r>
              <a:rPr lang="en-GB" sz="2800" dirty="0">
                <a:effectLst/>
                <a:latin typeface="Arial" panose="020B0604020202020204" pitchFamily="34" charset="0"/>
                <a:ea typeface="Calibri" panose="020F0502020204030204" pitchFamily="34" charset="0"/>
                <a:cs typeface="Mangal" panose="02040503050203030202" pitchFamily="18" charset="0"/>
              </a:rPr>
              <a:t>Associates with their </a:t>
            </a:r>
            <a:r>
              <a:rPr lang="en-GB" sz="2800" b="1" dirty="0">
                <a:effectLst/>
                <a:latin typeface="Arial" panose="020B0604020202020204" pitchFamily="34" charset="0"/>
                <a:ea typeface="Calibri" panose="020F0502020204030204" pitchFamily="34" charset="0"/>
                <a:cs typeface="Mangal" panose="02040503050203030202" pitchFamily="18" charset="0"/>
              </a:rPr>
              <a:t>culture</a:t>
            </a:r>
            <a:r>
              <a:rPr lang="en-GB" sz="2800" dirty="0">
                <a:effectLst/>
                <a:latin typeface="Arial" panose="020B0604020202020204" pitchFamily="34" charset="0"/>
                <a:ea typeface="Calibri" panose="020F0502020204030204" pitchFamily="34" charset="0"/>
                <a:cs typeface="Mangal" panose="02040503050203030202" pitchFamily="18" charset="0"/>
              </a:rPr>
              <a:t> and </a:t>
            </a:r>
          </a:p>
          <a:p>
            <a:r>
              <a:rPr lang="en-GB" sz="2800" dirty="0">
                <a:effectLst/>
                <a:latin typeface="Arial" panose="020B0604020202020204" pitchFamily="34" charset="0"/>
                <a:ea typeface="Calibri" panose="020F0502020204030204" pitchFamily="34" charset="0"/>
                <a:cs typeface="Mangal" panose="02040503050203030202" pitchFamily="18" charset="0"/>
              </a:rPr>
              <a:t>associates with their </a:t>
            </a:r>
            <a:r>
              <a:rPr lang="en-GB" sz="2800" b="1" dirty="0">
                <a:effectLst/>
                <a:latin typeface="Arial" panose="020B0604020202020204" pitchFamily="34" charset="0"/>
                <a:ea typeface="Calibri" panose="020F0502020204030204" pitchFamily="34" charset="0"/>
                <a:cs typeface="Mangal" panose="02040503050203030202" pitchFamily="18" charset="0"/>
              </a:rPr>
              <a:t>overall identity.</a:t>
            </a:r>
            <a:endParaRPr lang="en-IN" sz="2800" b="1"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1026" name="Picture 2"/>
          <p:cNvPicPr>
            <a:picLocks noGrp="1" noChangeAspect="1" noChangeArrowheads="1"/>
          </p:cNvPicPr>
          <p:nvPr>
            <p:ph sz="half" idx="2"/>
          </p:nvPr>
        </p:nvPicPr>
        <p:blipFill>
          <a:blip r:embed="rId2"/>
          <a:srcRect l="2096" t="12171" r="5139" b="12124"/>
          <a:stretch>
            <a:fillRect/>
          </a:stretch>
        </p:blipFill>
        <p:spPr bwMode="auto">
          <a:xfrm>
            <a:off x="724618" y="1854679"/>
            <a:ext cx="6295259" cy="3459192"/>
          </a:xfrm>
          <a:prstGeom prst="rect">
            <a:avLst/>
          </a:prstGeom>
          <a:noFill/>
          <a:ln w="9525">
            <a:noFill/>
            <a:miter lim="800000"/>
            <a:headEnd/>
            <a:tailEnd/>
          </a:ln>
          <a:effectLst/>
        </p:spPr>
      </p:pic>
    </p:spTree>
    <p:extLst>
      <p:ext uri="{BB962C8B-B14F-4D97-AF65-F5344CB8AC3E}">
        <p14:creationId xmlns:p14="http://schemas.microsoft.com/office/powerpoint/2010/main" val="137378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80C73-E8D8-2FBE-9E4F-08A2C2CEC7F4}"/>
              </a:ext>
            </a:extLst>
          </p:cNvPr>
          <p:cNvSpPr>
            <a:spLocks noGrp="1"/>
          </p:cNvSpPr>
          <p:nvPr>
            <p:ph type="title"/>
          </p:nvPr>
        </p:nvSpPr>
        <p:spPr/>
        <p:txBody>
          <a:bodyPr/>
          <a:lstStyle/>
          <a:p>
            <a:r>
              <a:rPr lang="en-US" dirty="0"/>
              <a:t>KHOKANA road expansion: case of Nepal</a:t>
            </a:r>
            <a:endParaRPr lang="en-IN" dirty="0"/>
          </a:p>
        </p:txBody>
      </p:sp>
      <p:sp>
        <p:nvSpPr>
          <p:cNvPr id="3" name="Content Placeholder 2">
            <a:extLst>
              <a:ext uri="{FF2B5EF4-FFF2-40B4-BE49-F238E27FC236}">
                <a16:creationId xmlns:a16="http://schemas.microsoft.com/office/drawing/2014/main" xmlns="" id="{A43E65EE-80FA-DAEF-7506-4F75FD5BD215}"/>
              </a:ext>
            </a:extLst>
          </p:cNvPr>
          <p:cNvSpPr>
            <a:spLocks noGrp="1"/>
          </p:cNvSpPr>
          <p:nvPr>
            <p:ph idx="1"/>
          </p:nvPr>
        </p:nvSpPr>
        <p:spPr/>
        <p:txBody>
          <a:bodyPr/>
          <a:lstStyle/>
          <a:p>
            <a:r>
              <a:rPr lang="en-GB" sz="2500" b="1" dirty="0">
                <a:effectLst/>
                <a:latin typeface="Arial" panose="020B0604020202020204" pitchFamily="34" charset="0"/>
                <a:ea typeface="Calibri" panose="020F0502020204030204" pitchFamily="34" charset="0"/>
                <a:cs typeface="Mangal" panose="02040503050203030202" pitchFamily="18" charset="0"/>
              </a:rPr>
              <a:t>forced migration- </a:t>
            </a:r>
            <a:r>
              <a:rPr lang="en-GB" sz="2500" dirty="0">
                <a:effectLst/>
                <a:latin typeface="Arial" panose="020B0604020202020204" pitchFamily="34" charset="0"/>
                <a:ea typeface="Calibri" panose="020F0502020204030204" pitchFamily="34" charset="0"/>
                <a:cs typeface="Mangal" panose="02040503050203030202" pitchFamily="18" charset="0"/>
              </a:rPr>
              <a:t>displacement of IP and local community</a:t>
            </a:r>
          </a:p>
          <a:p>
            <a:r>
              <a:rPr lang="en-GB" sz="2500" dirty="0" err="1">
                <a:effectLst/>
                <a:latin typeface="Arial" panose="020B0604020202020204" pitchFamily="34" charset="0"/>
                <a:ea typeface="Calibri" panose="020F0502020204030204" pitchFamily="34" charset="0"/>
                <a:cs typeface="Mangal" panose="02040503050203030202" pitchFamily="18" charset="0"/>
              </a:rPr>
              <a:t>Khokana</a:t>
            </a:r>
            <a:r>
              <a:rPr lang="en-GB" sz="2500" dirty="0">
                <a:effectLst/>
                <a:latin typeface="Arial" panose="020B0604020202020204" pitchFamily="34" charset="0"/>
                <a:ea typeface="Calibri" panose="020F0502020204030204" pitchFamily="34" charset="0"/>
                <a:cs typeface="Mangal" panose="02040503050203030202" pitchFamily="18" charset="0"/>
              </a:rPr>
              <a:t> already is witnessing the </a:t>
            </a:r>
            <a:r>
              <a:rPr lang="en-GB" sz="2500" b="1" dirty="0">
                <a:effectLst/>
                <a:latin typeface="Arial" panose="020B0604020202020204" pitchFamily="34" charset="0"/>
                <a:ea typeface="Calibri" panose="020F0502020204030204" pitchFamily="34" charset="0"/>
                <a:cs typeface="Mangal" panose="02040503050203030202" pitchFamily="18" charset="0"/>
              </a:rPr>
              <a:t>impacts of climate change </a:t>
            </a:r>
            <a:r>
              <a:rPr lang="en-GB" sz="2500" dirty="0">
                <a:effectLst/>
                <a:latin typeface="Arial" panose="020B0604020202020204" pitchFamily="34" charset="0"/>
                <a:ea typeface="Calibri" panose="020F0502020204030204" pitchFamily="34" charset="0"/>
                <a:cs typeface="Mangal" panose="02040503050203030202" pitchFamily="18" charset="0"/>
              </a:rPr>
              <a:t>and pollution. </a:t>
            </a:r>
          </a:p>
          <a:p>
            <a:r>
              <a:rPr lang="en-GB" sz="2500" dirty="0">
                <a:latin typeface="Arial" panose="020B0604020202020204" pitchFamily="34" charset="0"/>
                <a:ea typeface="Calibri" panose="020F0502020204030204" pitchFamily="34" charset="0"/>
                <a:cs typeface="Mangal" panose="02040503050203030202" pitchFamily="18" charset="0"/>
              </a:rPr>
              <a:t>State plans to expand the road, fast track is to be built through the </a:t>
            </a:r>
            <a:r>
              <a:rPr lang="en-GB" sz="2500" b="1" dirty="0">
                <a:latin typeface="Arial" panose="020B0604020202020204" pitchFamily="34" charset="0"/>
                <a:ea typeface="Calibri" panose="020F0502020204030204" pitchFamily="34" charset="0"/>
                <a:cs typeface="Mangal" panose="02040503050203030202" pitchFamily="18" charset="0"/>
              </a:rPr>
              <a:t>community’s land and settlement area</a:t>
            </a:r>
            <a:r>
              <a:rPr lang="en-GB" sz="2500" dirty="0">
                <a:latin typeface="Arial" panose="020B0604020202020204" pitchFamily="34" charset="0"/>
                <a:ea typeface="Calibri" panose="020F0502020204030204" pitchFamily="34" charset="0"/>
                <a:cs typeface="Mangal" panose="02040503050203030202" pitchFamily="18" charset="0"/>
              </a:rPr>
              <a:t>.</a:t>
            </a:r>
            <a:endParaRPr lang="en-GB" sz="2500" dirty="0">
              <a:effectLst/>
              <a:latin typeface="Arial" panose="020B0604020202020204" pitchFamily="34" charset="0"/>
              <a:ea typeface="Calibri" panose="020F0502020204030204" pitchFamily="34" charset="0"/>
              <a:cs typeface="Mangal" panose="02040503050203030202" pitchFamily="18" charset="0"/>
            </a:endParaRPr>
          </a:p>
          <a:p>
            <a:r>
              <a:rPr lang="en-GB" sz="2500" dirty="0">
                <a:effectLst/>
                <a:latin typeface="Arial" panose="020B0604020202020204" pitchFamily="34" charset="0"/>
                <a:ea typeface="Calibri" panose="020F0502020204030204" pitchFamily="34" charset="0"/>
                <a:cs typeface="Mangal" panose="02040503050203030202" pitchFamily="18" charset="0"/>
              </a:rPr>
              <a:t>encroachment will directly affect their </a:t>
            </a:r>
            <a:r>
              <a:rPr lang="en-GB" sz="2500" b="1" dirty="0">
                <a:effectLst/>
                <a:latin typeface="Arial" panose="020B0604020202020204" pitchFamily="34" charset="0"/>
                <a:ea typeface="Calibri" panose="020F0502020204030204" pitchFamily="34" charset="0"/>
                <a:cs typeface="Mangal" panose="02040503050203030202" pitchFamily="18" charset="0"/>
              </a:rPr>
              <a:t>socio-cultural identity </a:t>
            </a:r>
            <a:r>
              <a:rPr lang="en-GB" sz="2500" dirty="0">
                <a:effectLst/>
                <a:latin typeface="Arial" panose="020B0604020202020204" pitchFamily="34" charset="0"/>
                <a:ea typeface="Calibri" panose="020F0502020204030204" pitchFamily="34" charset="0"/>
                <a:cs typeface="Mangal" panose="02040503050203030202" pitchFamily="18" charset="0"/>
              </a:rPr>
              <a:t>and extinction</a:t>
            </a:r>
            <a:r>
              <a:rPr lang="en-GB" sz="2500" dirty="0">
                <a:latin typeface="Arial" panose="020B0604020202020204" pitchFamily="34" charset="0"/>
                <a:ea typeface="Calibri" panose="020F0502020204030204" pitchFamily="34" charset="0"/>
                <a:cs typeface="Mangal" panose="02040503050203030202" pitchFamily="18" charset="0"/>
              </a:rPr>
              <a:t> of culture, livelihood and existence- HISTORY!</a:t>
            </a:r>
          </a:p>
        </p:txBody>
      </p:sp>
    </p:spTree>
    <p:extLst>
      <p:ext uri="{BB962C8B-B14F-4D97-AF65-F5344CB8AC3E}">
        <p14:creationId xmlns:p14="http://schemas.microsoft.com/office/powerpoint/2010/main" val="298550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1CCC2C5-ABAD-56CB-D225-CB00BF03DF6B}"/>
              </a:ext>
            </a:extLst>
          </p:cNvPr>
          <p:cNvSpPr>
            <a:spLocks noGrp="1"/>
          </p:cNvSpPr>
          <p:nvPr>
            <p:ph sz="half" idx="4294967295"/>
          </p:nvPr>
        </p:nvSpPr>
        <p:spPr>
          <a:xfrm>
            <a:off x="914400" y="798897"/>
            <a:ext cx="5181600" cy="4835141"/>
          </a:xfrm>
        </p:spPr>
        <p:txBody>
          <a:bodyPr>
            <a:normAutofit/>
          </a:bodyPr>
          <a:lstStyle/>
          <a:p>
            <a:pPr marL="0" indent="0">
              <a:lnSpc>
                <a:spcPct val="107000"/>
              </a:lnSpc>
              <a:spcAft>
                <a:spcPts val="800"/>
              </a:spcAft>
              <a:buNone/>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Mangal" panose="02040503050203030202" pitchFamily="18" charset="0"/>
              </a:rPr>
              <a:t>The inhabitants of </a:t>
            </a:r>
            <a:r>
              <a:rPr lang="en-GB" sz="1800" dirty="0" err="1">
                <a:effectLst/>
                <a:latin typeface="Arial" panose="020B0604020202020204" pitchFamily="34" charset="0"/>
                <a:ea typeface="Calibri" panose="020F0502020204030204" pitchFamily="34" charset="0"/>
                <a:cs typeface="Mangal" panose="02040503050203030202" pitchFamily="18" charset="0"/>
              </a:rPr>
              <a:t>Khokana</a:t>
            </a:r>
            <a:r>
              <a:rPr lang="en-GB" sz="1800" dirty="0">
                <a:effectLst/>
                <a:latin typeface="Arial" panose="020B0604020202020204" pitchFamily="34" charset="0"/>
                <a:ea typeface="Calibri" panose="020F0502020204030204" pitchFamily="34" charset="0"/>
                <a:cs typeface="Mangal" panose="02040503050203030202" pitchFamily="18" charset="0"/>
              </a:rPr>
              <a:t> believe in co-existing with nature and harnessing the land for sustainable living which they have been doing for generations.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Mangal" panose="02040503050203030202" pitchFamily="18" charset="0"/>
              </a:rPr>
              <a:t>Significance: Festivals, lifestyle and culture revolve in and around the rivers and lands.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Mangal" panose="02040503050203030202" pitchFamily="18" charset="0"/>
              </a:rPr>
              <a:t>Displacement- compensate the landowners and to </a:t>
            </a:r>
            <a:r>
              <a:rPr lang="en-GB" sz="1800" b="1" dirty="0">
                <a:effectLst/>
                <a:latin typeface="Arial" panose="020B0604020202020204" pitchFamily="34" charset="0"/>
                <a:ea typeface="Calibri" panose="020F0502020204030204" pitchFamily="34" charset="0"/>
                <a:cs typeface="Mangal" panose="02040503050203030202" pitchFamily="18" charset="0"/>
              </a:rPr>
              <a:t>use military forces </a:t>
            </a:r>
            <a:r>
              <a:rPr lang="en-GB" sz="1800" dirty="0">
                <a:effectLst/>
                <a:latin typeface="Arial" panose="020B0604020202020204" pitchFamily="34" charset="0"/>
                <a:ea typeface="Calibri" panose="020F0502020204030204" pitchFamily="34" charset="0"/>
                <a:cs typeface="Mangal" panose="02040503050203030202" pitchFamily="18" charset="0"/>
              </a:rPr>
              <a:t>to have engulfed fears among the locals of </a:t>
            </a:r>
            <a:r>
              <a:rPr lang="en-GB" sz="1800" dirty="0" err="1">
                <a:effectLst/>
                <a:latin typeface="Arial" panose="020B0604020202020204" pitchFamily="34" charset="0"/>
                <a:ea typeface="Calibri" panose="020F0502020204030204" pitchFamily="34" charset="0"/>
                <a:cs typeface="Mangal" panose="02040503050203030202" pitchFamily="18" charset="0"/>
              </a:rPr>
              <a:t>Khokana</a:t>
            </a:r>
            <a:r>
              <a:rPr lang="en-GB" sz="1800" dirty="0">
                <a:effectLst/>
                <a:latin typeface="Arial" panose="020B0604020202020204" pitchFamily="34" charset="0"/>
                <a:ea typeface="Calibri" panose="020F0502020204030204" pitchFamily="34" charset="0"/>
                <a:cs typeface="Mangal" panose="02040503050203030202" pitchFamily="18" charset="0"/>
              </a:rPr>
              <a:t> of losing their identity and displacement from their ancestral lands.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pic>
        <p:nvPicPr>
          <p:cNvPr id="6" name="Content Placeholder 4">
            <a:extLst>
              <a:ext uri="{FF2B5EF4-FFF2-40B4-BE49-F238E27FC236}">
                <a16:creationId xmlns:a16="http://schemas.microsoft.com/office/drawing/2014/main" xmlns="" id="{D8D12C92-1A21-D741-E8FF-1565D0DA935D}"/>
              </a:ext>
            </a:extLst>
          </p:cNvPr>
          <p:cNvPicPr>
            <a:picLocks noGrp="1" noChangeAspect="1"/>
          </p:cNvPicPr>
          <p:nvPr>
            <p:ph sz="half" idx="4294967295"/>
          </p:nvPr>
        </p:nvPicPr>
        <p:blipFill rotWithShape="1">
          <a:blip r:embed="rId2"/>
          <a:srcRect l="3769" t="18752" r="40150" b="18438"/>
          <a:stretch/>
        </p:blipFill>
        <p:spPr>
          <a:xfrm>
            <a:off x="5841471" y="1223962"/>
            <a:ext cx="5898141" cy="3717058"/>
          </a:xfrm>
        </p:spPr>
      </p:pic>
    </p:spTree>
    <p:extLst>
      <p:ext uri="{BB962C8B-B14F-4D97-AF65-F5344CB8AC3E}">
        <p14:creationId xmlns:p14="http://schemas.microsoft.com/office/powerpoint/2010/main" val="2752946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13FA3672-6546-8293-F948-7B44900B723D}"/>
              </a:ext>
            </a:extLst>
          </p:cNvPr>
          <p:cNvPicPr>
            <a:picLocks noGrp="1" noChangeAspect="1"/>
          </p:cNvPicPr>
          <p:nvPr>
            <p:ph idx="4294967295"/>
          </p:nvPr>
        </p:nvPicPr>
        <p:blipFill rotWithShape="1">
          <a:blip r:embed="rId2"/>
          <a:srcRect l="2800" t="20424" r="30382" b="8128"/>
          <a:stretch/>
        </p:blipFill>
        <p:spPr>
          <a:xfrm>
            <a:off x="1742172" y="415490"/>
            <a:ext cx="8633527" cy="5192356"/>
          </a:xfrm>
        </p:spPr>
      </p:pic>
      <p:sp>
        <p:nvSpPr>
          <p:cNvPr id="6" name="TextBox 5">
            <a:extLst>
              <a:ext uri="{FF2B5EF4-FFF2-40B4-BE49-F238E27FC236}">
                <a16:creationId xmlns:a16="http://schemas.microsoft.com/office/drawing/2014/main" xmlns="" id="{C7EB2059-82D6-70FB-4D96-087BA6F780F8}"/>
              </a:ext>
            </a:extLst>
          </p:cNvPr>
          <p:cNvSpPr txBox="1"/>
          <p:nvPr/>
        </p:nvSpPr>
        <p:spPr>
          <a:xfrm>
            <a:off x="1961949" y="5694473"/>
            <a:ext cx="8268102" cy="646331"/>
          </a:xfrm>
          <a:prstGeom prst="rect">
            <a:avLst/>
          </a:prstGeom>
          <a:noFill/>
        </p:spPr>
        <p:txBody>
          <a:bodyPr wrap="square" rtlCol="0">
            <a:spAutoFit/>
          </a:bodyPr>
          <a:lstStyle/>
          <a:p>
            <a:r>
              <a:rPr lang="en-US" b="0" i="1" dirty="0">
                <a:effectLst/>
                <a:latin typeface="muli"/>
              </a:rPr>
              <a:t>Police personnel try to snatch away a tractor from locals of </a:t>
            </a:r>
            <a:r>
              <a:rPr lang="en-US" b="0" i="1" dirty="0" err="1">
                <a:effectLst/>
                <a:latin typeface="muli"/>
              </a:rPr>
              <a:t>Khokana</a:t>
            </a:r>
            <a:r>
              <a:rPr lang="en-US" b="0" i="1" dirty="0">
                <a:effectLst/>
                <a:latin typeface="muli"/>
              </a:rPr>
              <a:t>, June 29, 2020.</a:t>
            </a:r>
          </a:p>
          <a:p>
            <a:r>
              <a:rPr lang="en-US" dirty="0"/>
              <a:t>Photo courtesy: Online khabar</a:t>
            </a:r>
            <a:endParaRPr lang="en-IN" dirty="0"/>
          </a:p>
        </p:txBody>
      </p:sp>
    </p:spTree>
    <p:extLst>
      <p:ext uri="{BB962C8B-B14F-4D97-AF65-F5344CB8AC3E}">
        <p14:creationId xmlns:p14="http://schemas.microsoft.com/office/powerpoint/2010/main" val="352176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A1224-CD07-8A13-0DAD-F10389FDE05A}"/>
              </a:ext>
            </a:extLst>
          </p:cNvPr>
          <p:cNvSpPr>
            <a:spLocks noGrp="1"/>
          </p:cNvSpPr>
          <p:nvPr>
            <p:ph type="title"/>
          </p:nvPr>
        </p:nvSpPr>
        <p:spPr/>
        <p:txBody>
          <a:bodyPr/>
          <a:lstStyle/>
          <a:p>
            <a:r>
              <a:rPr lang="en-US" dirty="0"/>
              <a:t>Challenges faced by IP activists</a:t>
            </a:r>
            <a:endParaRPr lang="en-IN" dirty="0"/>
          </a:p>
        </p:txBody>
      </p:sp>
      <p:sp>
        <p:nvSpPr>
          <p:cNvPr id="3" name="Content Placeholder 2">
            <a:extLst>
              <a:ext uri="{FF2B5EF4-FFF2-40B4-BE49-F238E27FC236}">
                <a16:creationId xmlns:a16="http://schemas.microsoft.com/office/drawing/2014/main" xmlns="" id="{B858637F-8C4A-9E0F-D82E-072C82ABCA01}"/>
              </a:ext>
            </a:extLst>
          </p:cNvPr>
          <p:cNvSpPr>
            <a:spLocks noGrp="1"/>
          </p:cNvSpPr>
          <p:nvPr>
            <p:ph idx="1"/>
          </p:nvPr>
        </p:nvSpPr>
        <p:spPr>
          <a:xfrm>
            <a:off x="838200" y="1536569"/>
            <a:ext cx="10515600" cy="4640394"/>
          </a:xfrm>
        </p:spPr>
        <p:txBody>
          <a:bodyPr>
            <a:normAutofit/>
          </a:bodyPr>
          <a:lstStyle/>
          <a:p>
            <a:r>
              <a:rPr lang="en-US" dirty="0"/>
              <a:t>Militarization and violence against human rights defenders- </a:t>
            </a:r>
            <a:r>
              <a:rPr lang="en-IN" b="1" dirty="0"/>
              <a:t>Military forces- </a:t>
            </a:r>
            <a:r>
              <a:rPr lang="en-IN" dirty="0"/>
              <a:t>Pressure/Stress- fear- affects mental health</a:t>
            </a:r>
          </a:p>
          <a:p>
            <a:r>
              <a:rPr lang="en-IN" b="1" dirty="0"/>
              <a:t>Physical violence </a:t>
            </a:r>
            <a:r>
              <a:rPr lang="en-IN" dirty="0"/>
              <a:t>against HRD – </a:t>
            </a:r>
            <a:r>
              <a:rPr lang="en-US" dirty="0"/>
              <a:t>arrested and detained</a:t>
            </a:r>
          </a:p>
          <a:p>
            <a:r>
              <a:rPr lang="en-US" dirty="0"/>
              <a:t>Face trumped up charges- harassment </a:t>
            </a:r>
            <a:r>
              <a:rPr lang="en-US" dirty="0" smtClean="0"/>
              <a:t>–</a:t>
            </a:r>
            <a:r>
              <a:rPr lang="en-US" dirty="0" err="1" smtClean="0"/>
              <a:t>phy</a:t>
            </a:r>
            <a:r>
              <a:rPr lang="en-US" dirty="0" smtClean="0"/>
              <a:t> </a:t>
            </a:r>
            <a:r>
              <a:rPr lang="en-US" dirty="0"/>
              <a:t>and mentally</a:t>
            </a:r>
            <a:endParaRPr lang="en-IN" dirty="0"/>
          </a:p>
          <a:p>
            <a:r>
              <a:rPr lang="en-US" sz="2200" dirty="0"/>
              <a:t>It is estimated </a:t>
            </a:r>
            <a:r>
              <a:rPr lang="en-US" sz="2200" b="1" dirty="0"/>
              <a:t>that 40 to 50 percent of the environmental defenders who are killed </a:t>
            </a:r>
            <a:r>
              <a:rPr lang="en-US" sz="2200" dirty="0"/>
              <a:t>are Indigenous persons predominantly from </a:t>
            </a:r>
            <a:r>
              <a:rPr lang="en-US" sz="2200" dirty="0" smtClean="0"/>
              <a:t>Asia</a:t>
            </a:r>
            <a:r>
              <a:rPr lang="en-US" sz="2200" dirty="0"/>
              <a:t>.</a:t>
            </a:r>
          </a:p>
          <a:p>
            <a:r>
              <a:rPr lang="en-US" dirty="0"/>
              <a:t>The </a:t>
            </a:r>
            <a:r>
              <a:rPr lang="en-US" b="1" dirty="0"/>
              <a:t>IPs’ right allegedly manipulated </a:t>
            </a:r>
            <a:r>
              <a:rPr lang="en-US" dirty="0"/>
              <a:t>to serve the interest of corporations </a:t>
            </a:r>
          </a:p>
          <a:p>
            <a:r>
              <a:rPr lang="en-IN" b="1" dirty="0"/>
              <a:t>Threats to life</a:t>
            </a:r>
            <a:r>
              <a:rPr lang="en-IN" dirty="0"/>
              <a:t>: HRD lose their lives</a:t>
            </a:r>
            <a:r>
              <a:rPr lang="en-IN" dirty="0" smtClean="0"/>
              <a:t>.</a:t>
            </a:r>
          </a:p>
          <a:p>
            <a:r>
              <a:rPr lang="en-IN" dirty="0" smtClean="0"/>
              <a:t>Politicised: removed from jobs</a:t>
            </a:r>
            <a:endParaRPr lang="en-IN" dirty="0"/>
          </a:p>
        </p:txBody>
      </p:sp>
    </p:spTree>
    <p:extLst>
      <p:ext uri="{BB962C8B-B14F-4D97-AF65-F5344CB8AC3E}">
        <p14:creationId xmlns:p14="http://schemas.microsoft.com/office/powerpoint/2010/main" val="316594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B6C4BB-3AD0-6904-167B-51E85CBF91F6}"/>
              </a:ext>
            </a:extLst>
          </p:cNvPr>
          <p:cNvSpPr>
            <a:spLocks noGrp="1"/>
          </p:cNvSpPr>
          <p:nvPr>
            <p:ph type="title"/>
          </p:nvPr>
        </p:nvSpPr>
        <p:spPr/>
        <p:txBody>
          <a:bodyPr/>
          <a:lstStyle/>
          <a:p>
            <a:r>
              <a:rPr lang="en-US" dirty="0"/>
              <a:t>S</a:t>
            </a:r>
            <a:r>
              <a:rPr lang="en-US" dirty="0" smtClean="0"/>
              <a:t>trategies </a:t>
            </a:r>
            <a:r>
              <a:rPr lang="en-US" dirty="0"/>
              <a:t>for </a:t>
            </a:r>
            <a:r>
              <a:rPr lang="en-US" b="1" dirty="0"/>
              <a:t>risk mitigation </a:t>
            </a:r>
            <a:r>
              <a:rPr lang="en-US" dirty="0"/>
              <a:t>- Safeguards</a:t>
            </a:r>
            <a:endParaRPr lang="en-IN" dirty="0"/>
          </a:p>
        </p:txBody>
      </p:sp>
      <p:sp>
        <p:nvSpPr>
          <p:cNvPr id="3" name="Content Placeholder 2">
            <a:extLst>
              <a:ext uri="{FF2B5EF4-FFF2-40B4-BE49-F238E27FC236}">
                <a16:creationId xmlns:a16="http://schemas.microsoft.com/office/drawing/2014/main" xmlns="" id="{34111BDA-7EF9-F3CB-1E6A-36AFDDBB6B2F}"/>
              </a:ext>
            </a:extLst>
          </p:cNvPr>
          <p:cNvSpPr>
            <a:spLocks noGrp="1"/>
          </p:cNvSpPr>
          <p:nvPr>
            <p:ph idx="1"/>
          </p:nvPr>
        </p:nvSpPr>
        <p:spPr>
          <a:xfrm>
            <a:off x="838200" y="1514764"/>
            <a:ext cx="10515600" cy="5095141"/>
          </a:xfrm>
        </p:spPr>
        <p:txBody>
          <a:bodyPr>
            <a:normAutofit fontScale="92500"/>
          </a:bodyPr>
          <a:lstStyle/>
          <a:p>
            <a:pPr algn="just"/>
            <a:r>
              <a:rPr lang="en-GB" sz="2500" b="1" dirty="0" smtClean="0">
                <a:effectLst/>
                <a:latin typeface="Arial" panose="020B0604020202020204" pitchFamily="34" charset="0"/>
                <a:ea typeface="Calibri" panose="020F0502020204030204" pitchFamily="34" charset="0"/>
                <a:cs typeface="Mangal" panose="02040503050203030202" pitchFamily="18" charset="0"/>
              </a:rPr>
              <a:t>Build and strengthen </a:t>
            </a:r>
            <a:r>
              <a:rPr lang="en-GB" sz="2500" dirty="0" smtClean="0">
                <a:effectLst/>
                <a:latin typeface="Arial" panose="020B0604020202020204" pitchFamily="34" charset="0"/>
                <a:ea typeface="Calibri" panose="020F0502020204030204" pitchFamily="34" charset="0"/>
                <a:cs typeface="Mangal" panose="02040503050203030202" pitchFamily="18" charset="0"/>
              </a:rPr>
              <a:t>our capacities – rights and safeguards</a:t>
            </a:r>
          </a:p>
          <a:p>
            <a:pPr algn="just"/>
            <a:r>
              <a:rPr lang="en-GB" sz="2500" b="1" dirty="0" smtClean="0">
                <a:effectLst/>
                <a:latin typeface="Arial" panose="020B0604020202020204" pitchFamily="34" charset="0"/>
                <a:ea typeface="Calibri" panose="020F0502020204030204" pitchFamily="34" charset="0"/>
                <a:cs typeface="Mangal" panose="02040503050203030202" pitchFamily="18" charset="0"/>
              </a:rPr>
              <a:t>The </a:t>
            </a:r>
            <a:r>
              <a:rPr lang="en-GB" sz="2500" b="1" dirty="0">
                <a:effectLst/>
                <a:latin typeface="Arial" panose="020B0604020202020204" pitchFamily="34" charset="0"/>
                <a:ea typeface="Calibri" panose="020F0502020204030204" pitchFamily="34" charset="0"/>
                <a:cs typeface="Mangal" panose="02040503050203030202" pitchFamily="18" charset="0"/>
              </a:rPr>
              <a:t>ILO convention 169 </a:t>
            </a:r>
            <a:r>
              <a:rPr lang="en-GB" sz="2300" dirty="0">
                <a:effectLst/>
                <a:latin typeface="Arial" panose="020B0604020202020204" pitchFamily="34" charset="0"/>
                <a:ea typeface="Calibri" panose="020F0502020204030204" pitchFamily="34" charset="0"/>
                <a:cs typeface="Mangal" panose="02040503050203030202" pitchFamily="18" charset="0"/>
              </a:rPr>
              <a:t>Article 7 clearly states that ‘The peoples concerned shall have the right to decide their own priorities for the process of development as it affects their lives, beliefs, institutions and spiritual well-being and the lands they occupy or otherwise use, and to exercise control, to the extent possible, over their own economic, social and cultural development.’</a:t>
            </a:r>
            <a:endParaRPr lang="en-GB" sz="2300" dirty="0">
              <a:latin typeface="Arial" panose="020B0604020202020204" pitchFamily="34" charset="0"/>
              <a:ea typeface="Calibri" panose="020F0502020204030204" pitchFamily="34" charset="0"/>
              <a:cs typeface="Mangal" panose="02040503050203030202" pitchFamily="18" charset="0"/>
            </a:endParaRPr>
          </a:p>
          <a:p>
            <a:pPr algn="just"/>
            <a:r>
              <a:rPr lang="en-US" sz="2500" b="1" i="0" dirty="0">
                <a:effectLst/>
                <a:latin typeface="Roboto" panose="02000000000000000000" pitchFamily="2" charset="0"/>
              </a:rPr>
              <a:t>The CBD </a:t>
            </a:r>
            <a:r>
              <a:rPr lang="en-US" sz="2300" b="0" i="0" dirty="0">
                <a:effectLst/>
                <a:latin typeface="Roboto" panose="02000000000000000000" pitchFamily="2" charset="0"/>
              </a:rPr>
              <a:t>is relevant to Indigenous Peoples because it recognizes the dependence of many Indigenous Peoples and local communities on biological resources and acknowledges the contribution of traditional knowledge for both conservation and sustainable use of biological diversity. In recognizing Indigenous Peoples and their traditional knowledge as key components in the pursuit of the CBD objectives.</a:t>
            </a:r>
          </a:p>
          <a:p>
            <a:pPr algn="just"/>
            <a:r>
              <a:rPr lang="en-US" sz="2300" b="1" dirty="0">
                <a:latin typeface="Roboto" panose="02000000000000000000" pitchFamily="2" charset="0"/>
              </a:rPr>
              <a:t>UNDRIP</a:t>
            </a:r>
            <a:endParaRPr lang="en-US" sz="2300" b="1" i="0" dirty="0">
              <a:effectLst/>
              <a:latin typeface="Roboto" panose="02000000000000000000" pitchFamily="2" charset="0"/>
            </a:endParaRPr>
          </a:p>
          <a:p>
            <a:pPr algn="just"/>
            <a:r>
              <a:rPr lang="en-US" sz="2500" b="1" dirty="0">
                <a:latin typeface="Roboto" panose="02000000000000000000" pitchFamily="2" charset="0"/>
                <a:ea typeface="Calibri" panose="020F0502020204030204" pitchFamily="34" charset="0"/>
                <a:cs typeface="Mangal" panose="02040503050203030202" pitchFamily="18" charset="0"/>
              </a:rPr>
              <a:t>FPIC</a:t>
            </a:r>
          </a:p>
          <a:p>
            <a:pPr algn="just"/>
            <a:r>
              <a:rPr lang="en-US" sz="2500" b="1" dirty="0">
                <a:effectLst/>
                <a:latin typeface="Roboto" panose="02000000000000000000" pitchFamily="2" charset="0"/>
                <a:ea typeface="Calibri" panose="020F0502020204030204" pitchFamily="34" charset="0"/>
                <a:cs typeface="Mangal" panose="02040503050203030202" pitchFamily="18" charset="0"/>
              </a:rPr>
              <a:t>CEDAW</a:t>
            </a:r>
            <a:endParaRPr lang="en-GB" sz="2500" b="1" dirty="0">
              <a:effectLst/>
              <a:latin typeface="Arial" panose="020B0604020202020204" pitchFamily="34" charset="0"/>
              <a:ea typeface="Calibri" panose="020F0502020204030204" pitchFamily="34" charset="0"/>
              <a:cs typeface="Mangal" panose="02040503050203030202" pitchFamily="18" charset="0"/>
            </a:endParaRPr>
          </a:p>
          <a:p>
            <a:endParaRPr lang="en-GB" sz="2500" dirty="0">
              <a:latin typeface="Arial" panose="020B0604020202020204" pitchFamily="34" charset="0"/>
              <a:ea typeface="Calibri" panose="020F0502020204030204" pitchFamily="34" charset="0"/>
              <a:cs typeface="Mangal" panose="02040503050203030202" pitchFamily="18" charset="0"/>
            </a:endParaRPr>
          </a:p>
          <a:p>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a:p>
            <a:pPr marL="0" indent="0">
              <a:buNone/>
            </a:pPr>
            <a:endParaRPr lang="en-IN" dirty="0"/>
          </a:p>
        </p:txBody>
      </p:sp>
    </p:spTree>
    <p:extLst>
      <p:ext uri="{BB962C8B-B14F-4D97-AF65-F5344CB8AC3E}">
        <p14:creationId xmlns:p14="http://schemas.microsoft.com/office/powerpoint/2010/main" val="278347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0527" y="711201"/>
            <a:ext cx="11247437" cy="5735781"/>
          </a:xfrm>
        </p:spPr>
        <p:txBody>
          <a:bodyPr>
            <a:normAutofit/>
          </a:bodyPr>
          <a:lstStyle/>
          <a:p>
            <a:r>
              <a:rPr lang="en-US" sz="2500" dirty="0"/>
              <a:t>Awareness programs/campaigns – </a:t>
            </a:r>
            <a:r>
              <a:rPr lang="en-US" sz="2500" b="1" dirty="0"/>
              <a:t>IPs and non-IPs</a:t>
            </a:r>
          </a:p>
          <a:p>
            <a:pPr marL="514350" indent="-514350">
              <a:buAutoNum type="arabicPeriod"/>
            </a:pPr>
            <a:r>
              <a:rPr lang="en-US" sz="2500" dirty="0"/>
              <a:t>Stop </a:t>
            </a:r>
            <a:r>
              <a:rPr lang="en-US" sz="2500" b="1" dirty="0"/>
              <a:t>criminalization</a:t>
            </a:r>
            <a:r>
              <a:rPr lang="en-US" sz="2500" dirty="0"/>
              <a:t> of Indigenous lifestyles, food systems, and culture.</a:t>
            </a:r>
          </a:p>
          <a:p>
            <a:pPr marL="514350" indent="-514350">
              <a:buAutoNum type="arabicPeriod"/>
            </a:pPr>
            <a:r>
              <a:rPr lang="en-US" sz="2500" dirty="0"/>
              <a:t>Ensure that climate change and disaster risk reduction measures are </a:t>
            </a:r>
            <a:r>
              <a:rPr lang="en-US" sz="2500" b="1" dirty="0"/>
              <a:t>gender responsive, sensitive to Indigenous knowledge systems</a:t>
            </a:r>
            <a:r>
              <a:rPr lang="en-US" sz="2500" dirty="0"/>
              <a:t>, and adhere to the rights of Indigenous Peoples</a:t>
            </a:r>
          </a:p>
          <a:p>
            <a:pPr marL="514350" indent="-514350">
              <a:buAutoNum type="arabicPeriod"/>
            </a:pPr>
            <a:r>
              <a:rPr lang="en-US" sz="2500" dirty="0"/>
              <a:t>Stop </a:t>
            </a:r>
            <a:r>
              <a:rPr lang="en-US" sz="2500" b="1" dirty="0"/>
              <a:t>violating and manipulating the rights </a:t>
            </a:r>
            <a:r>
              <a:rPr lang="en-US" sz="2500" dirty="0"/>
              <a:t>of Indigenous women and girls in the name of development, political process, or emergency measures (e.g. pandemic).</a:t>
            </a:r>
          </a:p>
          <a:p>
            <a:pPr marL="514350" indent="-514350">
              <a:buAutoNum type="arabicPeriod"/>
            </a:pPr>
            <a:r>
              <a:rPr lang="en-US" sz="2500" dirty="0"/>
              <a:t>Ensure proper </a:t>
            </a:r>
            <a:r>
              <a:rPr lang="en-US" sz="2500" b="1" dirty="0"/>
              <a:t>implementation  UNDRIP, CEDAW</a:t>
            </a:r>
          </a:p>
          <a:p>
            <a:pPr marL="514350" indent="-514350">
              <a:buAutoNum type="arabicPeriod"/>
            </a:pPr>
            <a:r>
              <a:rPr lang="en-US" sz="2500" dirty="0"/>
              <a:t>Ensure meaningful opportunities for Indigenous women to participate in political decision making and development planning (CEDAW articles 7, 8 and 14), FPIC</a:t>
            </a:r>
          </a:p>
          <a:p>
            <a:r>
              <a:rPr lang="en-US" sz="2700" dirty="0"/>
              <a:t>Advocacy and lobby (national and </a:t>
            </a:r>
            <a:r>
              <a:rPr lang="en-US" sz="2700" dirty="0" err="1"/>
              <a:t>intl</a:t>
            </a:r>
            <a:r>
              <a:rPr lang="en-US" sz="2700" dirty="0"/>
              <a:t> forum) – consistency – concrete and legal work plan in support of lawyers (collective effort</a:t>
            </a:r>
            <a:r>
              <a:rPr lang="en-US" sz="2700" dirty="0" smtClean="0"/>
              <a:t>).</a:t>
            </a:r>
          </a:p>
          <a:p>
            <a:endParaRPr lang="en-US" sz="2700" dirty="0"/>
          </a:p>
          <a:p>
            <a:endParaRPr lang="en-US" sz="2100" dirty="0"/>
          </a:p>
          <a:p>
            <a:endParaRPr lang="en-US"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DBFEF-E181-AE5C-53F3-F59539054B8F}"/>
              </a:ext>
            </a:extLst>
          </p:cNvPr>
          <p:cNvSpPr>
            <a:spLocks noGrp="1"/>
          </p:cNvSpPr>
          <p:nvPr>
            <p:ph type="title"/>
          </p:nvPr>
        </p:nvSpPr>
        <p:spPr/>
        <p:txBody>
          <a:bodyPr/>
          <a:lstStyle/>
          <a:p>
            <a:r>
              <a:rPr lang="en-US" dirty="0"/>
              <a:t>Lastly,</a:t>
            </a:r>
            <a:endParaRPr lang="en-IN" dirty="0"/>
          </a:p>
        </p:txBody>
      </p:sp>
      <p:sp>
        <p:nvSpPr>
          <p:cNvPr id="3" name="Content Placeholder 2">
            <a:extLst>
              <a:ext uri="{FF2B5EF4-FFF2-40B4-BE49-F238E27FC236}">
                <a16:creationId xmlns:a16="http://schemas.microsoft.com/office/drawing/2014/main" xmlns="" id="{5F1A1494-A9EB-B71E-181B-AA01CF83AEA7}"/>
              </a:ext>
            </a:extLst>
          </p:cNvPr>
          <p:cNvSpPr>
            <a:spLocks noGrp="1"/>
          </p:cNvSpPr>
          <p:nvPr>
            <p:ph idx="1"/>
          </p:nvPr>
        </p:nvSpPr>
        <p:spPr/>
        <p:txBody>
          <a:bodyPr/>
          <a:lstStyle/>
          <a:p>
            <a:pPr marL="0" indent="0" algn="ctr">
              <a:buNone/>
            </a:pPr>
            <a:r>
              <a:rPr lang="en-GB" sz="4500" dirty="0">
                <a:effectLst/>
                <a:latin typeface="Arial" panose="020B0604020202020204" pitchFamily="34" charset="0"/>
                <a:ea typeface="Calibri" panose="020F0502020204030204" pitchFamily="34" charset="0"/>
                <a:cs typeface="Mangal" panose="02040503050203030202" pitchFamily="18" charset="0"/>
              </a:rPr>
              <a:t>For how long does the indigenous population need to fight for their legal rights with the state?</a:t>
            </a:r>
            <a:endParaRPr lang="en-IN" sz="45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674781598"/>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1155</TotalTime>
  <Words>536</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vt:i4>
      </vt:variant>
    </vt:vector>
  </HeadingPairs>
  <TitlesOfParts>
    <vt:vector size="23" baseType="lpstr">
      <vt:lpstr>Arial</vt:lpstr>
      <vt:lpstr>Calibri</vt:lpstr>
      <vt:lpstr>Calibri Light</vt:lpstr>
      <vt:lpstr>Century Gothic</vt:lpstr>
      <vt:lpstr>Garamond</vt:lpstr>
      <vt:lpstr>Google Sans</vt:lpstr>
      <vt:lpstr>Mangal</vt:lpstr>
      <vt:lpstr>muli</vt:lpstr>
      <vt:lpstr>Roboto</vt:lpstr>
      <vt:lpstr>Times New Roman</vt:lpstr>
      <vt:lpstr>Wingdings 3</vt:lpstr>
      <vt:lpstr>Office Theme</vt:lpstr>
      <vt:lpstr>Organic</vt:lpstr>
      <vt:lpstr>Wisp</vt:lpstr>
      <vt:lpstr>Asia Regional Dialogue on Climate Justice Through Indigenous Peoples Lens </vt:lpstr>
      <vt:lpstr>WHY IP and land rights?</vt:lpstr>
      <vt:lpstr>KHOKANA road expansion: case of Nepal</vt:lpstr>
      <vt:lpstr>PowerPoint Presentation</vt:lpstr>
      <vt:lpstr>PowerPoint Presentation</vt:lpstr>
      <vt:lpstr>Challenges faced by IP activists</vt:lpstr>
      <vt:lpstr>Strategies for risk mitigation - Safeguards</vt:lpstr>
      <vt:lpstr>PowerPoint Presentation</vt:lpstr>
      <vt:lpstr>Lastly,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Asia Regional Dialogue on Climate Justice Through Indigenous Peoples Lens</dc:title>
  <dc:creator>Panwar Manjul</dc:creator>
  <cp:lastModifiedBy>Microsoft account</cp:lastModifiedBy>
  <cp:revision>22</cp:revision>
  <dcterms:created xsi:type="dcterms:W3CDTF">2022-05-21T05:51:10Z</dcterms:created>
  <dcterms:modified xsi:type="dcterms:W3CDTF">2022-05-28T19:23:06Z</dcterms:modified>
</cp:coreProperties>
</file>